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2" r:id="rId1"/>
    <p:sldMasterId id="2147483666" r:id="rId2"/>
    <p:sldMasterId id="2147483672" r:id="rId3"/>
    <p:sldMasterId id="2147483681" r:id="rId4"/>
  </p:sldMasterIdLst>
  <p:notesMasterIdLst>
    <p:notesMasterId r:id="rId20"/>
  </p:notesMasterIdLst>
  <p:handoutMasterIdLst>
    <p:handoutMasterId r:id="rId21"/>
  </p:handoutMasterIdLst>
  <p:sldIdLst>
    <p:sldId id="273" r:id="rId5"/>
    <p:sldId id="274" r:id="rId6"/>
    <p:sldId id="277" r:id="rId7"/>
    <p:sldId id="275" r:id="rId8"/>
    <p:sldId id="276"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83"/>
    <a:srgbClr val="003B49"/>
    <a:srgbClr val="B2B4B2"/>
    <a:srgbClr val="509E2F"/>
    <a:srgbClr val="3300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69" d="100"/>
          <a:sy n="69" d="100"/>
        </p:scale>
        <p:origin x="2220" y="96"/>
      </p:cViewPr>
      <p:guideLst>
        <p:guide orient="horz" pos="2109"/>
        <p:guide pos="3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58EE4D-8A6D-FE43-9221-048F51E281B9}" type="datetimeFigureOut">
              <a:rPr lang="en-US" smtClean="0"/>
              <a:t>6/14/2018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0D20F39-116C-1340-B5D6-764DD69AD68F}" type="slidenum">
              <a:rPr lang="en-US" smtClean="0"/>
              <a:t>‹#›</a:t>
            </a:fld>
            <a:endParaRPr lang="en-US" dirty="0"/>
          </a:p>
        </p:txBody>
      </p:sp>
    </p:spTree>
    <p:extLst>
      <p:ext uri="{BB962C8B-B14F-4D97-AF65-F5344CB8AC3E}">
        <p14:creationId xmlns:p14="http://schemas.microsoft.com/office/powerpoint/2010/main" val="432078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F2661D-38EB-4C8D-960B-C6E4326EF57F}" type="datetimeFigureOut">
              <a:rPr lang="en-US" smtClean="0"/>
              <a:t>6/14/2018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027BD1B-37F5-4FEA-B832-15C200D4EA13}" type="slidenum">
              <a:rPr lang="en-US" smtClean="0"/>
              <a:t>‹#›</a:t>
            </a:fld>
            <a:endParaRPr lang="en-US" dirty="0"/>
          </a:p>
        </p:txBody>
      </p:sp>
    </p:spTree>
    <p:extLst>
      <p:ext uri="{BB962C8B-B14F-4D97-AF65-F5344CB8AC3E}">
        <p14:creationId xmlns:p14="http://schemas.microsoft.com/office/powerpoint/2010/main" val="3592589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2046061"/>
            <a:ext cx="69723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9" name="Picture 8"/>
          <p:cNvPicPr>
            <a:picLocks noChangeAspect="1"/>
          </p:cNvPicPr>
          <p:nvPr userDrawn="1"/>
        </p:nvPicPr>
        <p:blipFill>
          <a:blip r:embed="rId2"/>
          <a:stretch>
            <a:fillRect/>
          </a:stretch>
        </p:blipFill>
        <p:spPr>
          <a:xfrm>
            <a:off x="7644384" y="5522977"/>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818143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785922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3286547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44710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28729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Light14)</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240705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12814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1422915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5"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277280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076956"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114542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58368" y="2320241"/>
            <a:ext cx="8197114"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8" name="Picture 7"/>
          <p:cNvPicPr>
            <a:picLocks noChangeAspect="1"/>
          </p:cNvPicPr>
          <p:nvPr userDrawn="1"/>
        </p:nvPicPr>
        <p:blipFill>
          <a:blip r:embed="rId2"/>
          <a:stretch>
            <a:fillRect/>
          </a:stretch>
        </p:blipFill>
        <p:spPr>
          <a:xfrm>
            <a:off x="7644384" y="5522977"/>
            <a:ext cx="1347216" cy="1089660"/>
          </a:xfrm>
          <a:prstGeom prst="rect">
            <a:avLst/>
          </a:prstGeom>
        </p:spPr>
      </p:pic>
      <p:pic>
        <p:nvPicPr>
          <p:cNvPr id="10" name="Picture 9"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sp>
        <p:nvSpPr>
          <p:cNvPr id="7"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3072872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8" name="Picture 7"/>
          <p:cNvPicPr>
            <a:picLocks noChangeAspect="1"/>
          </p:cNvPicPr>
          <p:nvPr userDrawn="1"/>
        </p:nvPicPr>
        <p:blipFill>
          <a:blip r:embed="rId2"/>
          <a:stretch>
            <a:fillRect/>
          </a:stretch>
        </p:blipFill>
        <p:spPr>
          <a:xfrm>
            <a:off x="7644057" y="5522384"/>
            <a:ext cx="1349466"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189984"/>
            <a:ext cx="9342553" cy="467127"/>
          </a:xfrm>
          <a:prstGeom prst="rect">
            <a:avLst/>
          </a:prstGeom>
        </p:spPr>
      </p:pic>
    </p:spTree>
    <p:extLst>
      <p:ext uri="{BB962C8B-B14F-4D97-AF65-F5344CB8AC3E}">
        <p14:creationId xmlns:p14="http://schemas.microsoft.com/office/powerpoint/2010/main" val="3642527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211665" y="613269"/>
            <a:ext cx="5308605" cy="817562"/>
          </a:xfrm>
          <a:prstGeom prst="rect">
            <a:avLst/>
          </a:prstGeom>
        </p:spPr>
        <p:txBody>
          <a:bodyPr vert="horz"/>
          <a:lstStyle>
            <a:lvl1pPr algn="l">
              <a:defRPr sz="5800">
                <a:solidFill>
                  <a:schemeClr val="bg1"/>
                </a:solidFill>
                <a:latin typeface="Tungsten-Semibold"/>
                <a:cs typeface="Tungsten-Semibold"/>
              </a:defRPr>
            </a:lvl1pPr>
          </a:lstStyle>
          <a:p>
            <a:r>
              <a:rPr lang="en-US" dirty="0" smtClean="0"/>
              <a:t>TITLE</a:t>
            </a:r>
            <a:endParaRPr lang="en-US" dirty="0"/>
          </a:p>
        </p:txBody>
      </p:sp>
      <p:sp>
        <p:nvSpPr>
          <p:cNvPr id="18" name="Text Placeholder 17"/>
          <p:cNvSpPr>
            <a:spLocks noGrp="1"/>
          </p:cNvSpPr>
          <p:nvPr>
            <p:ph type="body" sz="quarter" idx="10" hasCustomPrompt="1"/>
          </p:nvPr>
        </p:nvSpPr>
        <p:spPr>
          <a:xfrm>
            <a:off x="211665" y="1447231"/>
            <a:ext cx="5308605" cy="914400"/>
          </a:xfrm>
          <a:prstGeom prst="rect">
            <a:avLst/>
          </a:prstGeom>
        </p:spPr>
        <p:txBody>
          <a:bodyPr vert="horz"/>
          <a:lstStyle>
            <a:lvl1pPr marL="0" indent="0">
              <a:buNone/>
              <a:defRPr sz="2400" b="0" i="0">
                <a:solidFill>
                  <a:schemeClr val="bg1"/>
                </a:solidFill>
                <a:latin typeface="Orgon Slab"/>
                <a:cs typeface="Orgon Slab"/>
              </a:defRPr>
            </a:lvl1pPr>
          </a:lstStyle>
          <a:p>
            <a:pPr lvl="0"/>
            <a:r>
              <a:rPr lang="en-US" dirty="0" smtClean="0"/>
              <a:t>Subtitle</a:t>
            </a:r>
            <a:endParaRPr lang="en-US" dirty="0"/>
          </a:p>
        </p:txBody>
      </p:sp>
    </p:spTree>
    <p:extLst>
      <p:ext uri="{BB962C8B-B14F-4D97-AF65-F5344CB8AC3E}">
        <p14:creationId xmlns:p14="http://schemas.microsoft.com/office/powerpoint/2010/main" val="9818154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659305" y="1736727"/>
            <a:ext cx="819621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 14)</a:t>
            </a:r>
            <a:endParaRPr lang="en-US" dirty="0"/>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11" name="Picture 10"/>
          <p:cNvPicPr>
            <a:picLocks noChangeAspect="1"/>
          </p:cNvPicPr>
          <p:nvPr userDrawn="1"/>
        </p:nvPicPr>
        <p:blipFill>
          <a:blip r:embed="rId3"/>
          <a:stretch>
            <a:fillRect/>
          </a:stretch>
        </p:blipFill>
        <p:spPr>
          <a:xfrm>
            <a:off x="7644384" y="5522977"/>
            <a:ext cx="1347216" cy="1089660"/>
          </a:xfrm>
          <a:prstGeom prst="rect">
            <a:avLst/>
          </a:prstGeom>
        </p:spPr>
      </p:pic>
      <p:sp>
        <p:nvSpPr>
          <p:cNvPr id="7" name="Text Placeholder 5"/>
          <p:cNvSpPr>
            <a:spLocks noGrp="1"/>
          </p:cNvSpPr>
          <p:nvPr>
            <p:ph type="body" sz="quarter" idx="12"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145022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smtClean="0"/>
              <a:t>Graphic Here</a:t>
            </a:r>
            <a:endParaRPr lang="en-US" dirty="0"/>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9144000" cy="457200"/>
          </a:xfrm>
          <a:prstGeom prst="rect">
            <a:avLst/>
          </a:prstGeom>
        </p:spPr>
      </p:pic>
      <p:pic>
        <p:nvPicPr>
          <p:cNvPr id="9" name="Picture 8"/>
          <p:cNvPicPr>
            <a:picLocks noChangeAspect="1"/>
          </p:cNvPicPr>
          <p:nvPr userDrawn="1"/>
        </p:nvPicPr>
        <p:blipFill>
          <a:blip r:embed="rId3"/>
          <a:stretch>
            <a:fillRect/>
          </a:stretch>
        </p:blipFill>
        <p:spPr>
          <a:xfrm>
            <a:off x="7644384" y="5522977"/>
            <a:ext cx="1347216" cy="1089660"/>
          </a:xfrm>
          <a:prstGeom prst="rect">
            <a:avLst/>
          </a:prstGeom>
        </p:spPr>
      </p:pic>
      <p:sp>
        <p:nvSpPr>
          <p:cNvPr id="6" name="Text Placeholder 5"/>
          <p:cNvSpPr>
            <a:spLocks noGrp="1"/>
          </p:cNvSpPr>
          <p:nvPr>
            <p:ph type="body" sz="quarter" idx="13" hasCustomPrompt="1"/>
          </p:nvPr>
        </p:nvSpPr>
        <p:spPr>
          <a:xfrm>
            <a:off x="824157" y="523910"/>
            <a:ext cx="8184662"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Tree>
    <p:extLst>
      <p:ext uri="{BB962C8B-B14F-4D97-AF65-F5344CB8AC3E}">
        <p14:creationId xmlns:p14="http://schemas.microsoft.com/office/powerpoint/2010/main" val="2489552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1757" y="1894009"/>
            <a:ext cx="69723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0" name="Picture 9"/>
          <p:cNvPicPr>
            <a:picLocks noChangeAspect="1"/>
          </p:cNvPicPr>
          <p:nvPr userDrawn="1"/>
        </p:nvPicPr>
        <p:blipFill>
          <a:blip r:embed="rId2"/>
          <a:stretch>
            <a:fillRect/>
          </a:stretch>
        </p:blipFill>
        <p:spPr>
          <a:xfrm>
            <a:off x="7644057" y="5522384"/>
            <a:ext cx="1349466"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spTree>
    <p:extLst>
      <p:ext uri="{BB962C8B-B14F-4D97-AF65-F5344CB8AC3E}">
        <p14:creationId xmlns:p14="http://schemas.microsoft.com/office/powerpoint/2010/main" val="302950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4" name="Text Placeholder 9"/>
          <p:cNvSpPr>
            <a:spLocks noGrp="1"/>
          </p:cNvSpPr>
          <p:nvPr>
            <p:ph type="body" sz="quarter" idx="11" hasCustomPrompt="1"/>
          </p:nvPr>
        </p:nvSpPr>
        <p:spPr>
          <a:xfrm>
            <a:off x="659305" y="2320239"/>
            <a:ext cx="8197114"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smtClean="0"/>
              <a:t>Content here (</a:t>
            </a:r>
            <a:r>
              <a:rPr lang="en-US" dirty="0" err="1" smtClean="0"/>
              <a:t>Orgon</a:t>
            </a:r>
            <a:r>
              <a:rPr lang="en-US" dirty="0" smtClean="0"/>
              <a:t> Slab </a:t>
            </a:r>
            <a:r>
              <a:rPr lang="en-US" dirty="0" err="1" smtClean="0"/>
              <a:t>ExtraLight</a:t>
            </a:r>
            <a:r>
              <a:rPr lang="en-US" dirty="0" smtClean="0"/>
              <a:t>, 24 pt.)</a:t>
            </a:r>
          </a:p>
          <a:p>
            <a:pPr lvl="1"/>
            <a:r>
              <a:rPr lang="en-US" dirty="0" smtClean="0"/>
              <a:t>Second level (</a:t>
            </a:r>
            <a:r>
              <a:rPr lang="en-US" dirty="0" err="1" smtClean="0"/>
              <a:t>Orgon</a:t>
            </a:r>
            <a:r>
              <a:rPr lang="en-US" dirty="0" smtClean="0"/>
              <a:t> Slab </a:t>
            </a:r>
            <a:r>
              <a:rPr lang="en-US" dirty="0" err="1" smtClean="0"/>
              <a:t>ExtraLight</a:t>
            </a:r>
            <a:r>
              <a:rPr lang="en-US" dirty="0" smtClean="0"/>
              <a:t>, 20)</a:t>
            </a:r>
          </a:p>
          <a:p>
            <a:pPr lvl="2"/>
            <a:r>
              <a:rPr lang="en-US" dirty="0" smtClean="0"/>
              <a:t>Third level (</a:t>
            </a:r>
            <a:r>
              <a:rPr lang="en-US" dirty="0" err="1" smtClean="0"/>
              <a:t>Orgon</a:t>
            </a:r>
            <a:r>
              <a:rPr lang="en-US" dirty="0" smtClean="0"/>
              <a:t> Slab </a:t>
            </a:r>
            <a:r>
              <a:rPr lang="en-US" dirty="0" err="1" smtClean="0"/>
              <a:t>ExtraLight</a:t>
            </a:r>
            <a:r>
              <a:rPr lang="en-US" dirty="0" smtClean="0"/>
              <a:t>, 18)</a:t>
            </a:r>
          </a:p>
          <a:p>
            <a:pPr lvl="3"/>
            <a:r>
              <a:rPr lang="en-US" dirty="0" smtClean="0"/>
              <a:t>Fourth level (</a:t>
            </a:r>
            <a:r>
              <a:rPr lang="en-US" dirty="0" err="1" smtClean="0"/>
              <a:t>Orgon</a:t>
            </a:r>
            <a:r>
              <a:rPr lang="en-US" dirty="0" smtClean="0"/>
              <a:t> Slab </a:t>
            </a:r>
            <a:r>
              <a:rPr lang="en-US" dirty="0" err="1" smtClean="0"/>
              <a:t>ExtraLight</a:t>
            </a:r>
            <a:r>
              <a:rPr lang="en-US" dirty="0" smtClean="0"/>
              <a:t>, 16)</a:t>
            </a:r>
          </a:p>
          <a:p>
            <a:pPr lvl="4"/>
            <a:r>
              <a:rPr lang="en-US" dirty="0" smtClean="0"/>
              <a:t>Fifth level (</a:t>
            </a:r>
            <a:r>
              <a:rPr lang="en-US" dirty="0" err="1" smtClean="0"/>
              <a:t>Orgon</a:t>
            </a:r>
            <a:r>
              <a:rPr lang="en-US" dirty="0" smtClean="0"/>
              <a:t> Slab </a:t>
            </a:r>
            <a:r>
              <a:rPr lang="en-US" dirty="0" err="1" smtClean="0"/>
              <a:t>ExtraLight</a:t>
            </a:r>
            <a:r>
              <a:rPr lang="en-US" dirty="0" smtClean="0"/>
              <a:t>, 14)</a:t>
            </a:r>
            <a:endParaRPr lang="en-US" dirty="0"/>
          </a:p>
        </p:txBody>
      </p:sp>
      <p:sp>
        <p:nvSpPr>
          <p:cNvPr id="6" name="Text Placeholder 5"/>
          <p:cNvSpPr>
            <a:spLocks noGrp="1"/>
          </p:cNvSpPr>
          <p:nvPr>
            <p:ph type="body" sz="quarter" idx="12" hasCustomPrompt="1"/>
          </p:nvPr>
        </p:nvSpPr>
        <p:spPr>
          <a:xfrm>
            <a:off x="671757" y="1730668"/>
            <a:ext cx="8184662"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SUB-HEADER HERE (ORGON SLAB LIGHT, 24 PT.)</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55826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sp>
        <p:nvSpPr>
          <p:cNvPr id="6" name="Text Placeholder 9"/>
          <p:cNvSpPr>
            <a:spLocks noGrp="1"/>
          </p:cNvSpPr>
          <p:nvPr>
            <p:ph type="body" sz="quarter" idx="11" hasCustomPrompt="1"/>
          </p:nvPr>
        </p:nvSpPr>
        <p:spPr>
          <a:xfrm>
            <a:off x="659305" y="1736726"/>
            <a:ext cx="819621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smtClean="0"/>
              <a:t>Bulleted content here (</a:t>
            </a:r>
            <a:r>
              <a:rPr lang="en-US" dirty="0" err="1" smtClean="0"/>
              <a:t>Orgon</a:t>
            </a:r>
            <a:r>
              <a:rPr lang="en-US" dirty="0" smtClean="0"/>
              <a:t> Slab Light, 24 pt.)</a:t>
            </a:r>
          </a:p>
          <a:p>
            <a:pPr lvl="1"/>
            <a:r>
              <a:rPr lang="en-US" dirty="0" smtClean="0"/>
              <a:t>Second level (</a:t>
            </a:r>
            <a:r>
              <a:rPr lang="en-US" dirty="0" err="1" smtClean="0"/>
              <a:t>Orgon</a:t>
            </a:r>
            <a:r>
              <a:rPr lang="en-US" dirty="0" smtClean="0"/>
              <a:t> Slab Light, 20)</a:t>
            </a:r>
          </a:p>
          <a:p>
            <a:pPr lvl="2"/>
            <a:r>
              <a:rPr lang="en-US" dirty="0" smtClean="0"/>
              <a:t>Third level (</a:t>
            </a:r>
            <a:r>
              <a:rPr lang="en-US" dirty="0" err="1" smtClean="0"/>
              <a:t>Orgon</a:t>
            </a:r>
            <a:r>
              <a:rPr lang="en-US" dirty="0" smtClean="0"/>
              <a:t> Slab Light, 18)</a:t>
            </a:r>
          </a:p>
          <a:p>
            <a:pPr lvl="3"/>
            <a:r>
              <a:rPr lang="en-US" dirty="0" smtClean="0"/>
              <a:t>Fourth level (</a:t>
            </a:r>
            <a:r>
              <a:rPr lang="en-US" dirty="0" err="1" smtClean="0"/>
              <a:t>Orgon</a:t>
            </a:r>
            <a:r>
              <a:rPr lang="en-US" dirty="0" smtClean="0"/>
              <a:t> Slab Light, 16)</a:t>
            </a:r>
          </a:p>
          <a:p>
            <a:pPr lvl="4"/>
            <a:r>
              <a:rPr lang="en-US" dirty="0" smtClean="0"/>
              <a:t>Fifth level (</a:t>
            </a:r>
            <a:r>
              <a:rPr lang="en-US" dirty="0" err="1" smtClean="0"/>
              <a:t>Orgon</a:t>
            </a:r>
            <a:r>
              <a:rPr lang="en-US" dirty="0" smtClean="0"/>
              <a:t> Slab Light14)</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2" name="Picture 11"/>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80695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5" y="1736726"/>
            <a:ext cx="8021637"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smtClean="0"/>
              <a:t>Graphic Here</a:t>
            </a:r>
            <a:endParaRPr lang="en-US" dirty="0"/>
          </a:p>
        </p:txBody>
      </p:sp>
      <p:sp>
        <p:nvSpPr>
          <p:cNvPr id="13" name="Text Placeholder 5"/>
          <p:cNvSpPr>
            <a:spLocks noGrp="1"/>
          </p:cNvSpPr>
          <p:nvPr>
            <p:ph type="body" sz="quarter" idx="10" hasCustomPrompt="1"/>
          </p:nvPr>
        </p:nvSpPr>
        <p:spPr>
          <a:xfrm>
            <a:off x="671757" y="371510"/>
            <a:ext cx="8184662"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HEADER HERE </a:t>
            </a:r>
          </a:p>
          <a:p>
            <a:pPr lvl="0"/>
            <a:r>
              <a:rPr lang="en-US" dirty="0" smtClean="0"/>
              <a:t>(ORGON SLAB MEDIUM, 30 PT.)</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11" name="Picture 10"/>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724014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671757" y="1842046"/>
            <a:ext cx="69723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smtClean="0"/>
              <a:t>TITLE HERE</a:t>
            </a:r>
          </a:p>
          <a:p>
            <a:pPr lvl="0"/>
            <a:r>
              <a:rPr lang="en-US" dirty="0" smtClean="0"/>
              <a:t>ORGON SLAB MEDIUM, 50 PT. </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53" y="-202684"/>
            <a:ext cx="9342553" cy="467127"/>
          </a:xfrm>
          <a:prstGeom prst="rect">
            <a:avLst/>
          </a:prstGeom>
        </p:spPr>
      </p:pic>
      <p:pic>
        <p:nvPicPr>
          <p:cNvPr id="3" name="Picture 2"/>
          <p:cNvPicPr>
            <a:picLocks noChangeAspect="1"/>
          </p:cNvPicPr>
          <p:nvPr userDrawn="1"/>
        </p:nvPicPr>
        <p:blipFill>
          <a:blip r:embed="rId3"/>
          <a:stretch>
            <a:fillRect/>
          </a:stretch>
        </p:blipFill>
        <p:spPr>
          <a:xfrm>
            <a:off x="7644057" y="5522384"/>
            <a:ext cx="1349466" cy="1091480"/>
          </a:xfrm>
          <a:prstGeom prst="rect">
            <a:avLst/>
          </a:prstGeom>
        </p:spPr>
      </p:pic>
    </p:spTree>
    <p:extLst>
      <p:ext uri="{BB962C8B-B14F-4D97-AF65-F5344CB8AC3E}">
        <p14:creationId xmlns:p14="http://schemas.microsoft.com/office/powerpoint/2010/main" val="2390259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theme" Target="../theme/theme4.xml"/><Relationship Id="rId1" Type="http://schemas.openxmlformats.org/officeDocument/2006/relationships/slideLayout" Target="../slideLayouts/slideLayout2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2B4B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612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54" r:id="rId5"/>
    <p:sldLayoutId id="2147483655" r:id="rId6"/>
    <p:sldLayoutId id="2147483656" r:id="rId7"/>
    <p:sldLayoutId id="2147483657"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166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3"/>
          <a:stretch>
            <a:fillRect/>
          </a:stretch>
        </p:blipFill>
        <p:spPr>
          <a:xfrm>
            <a:off x="270915" y="5693839"/>
            <a:ext cx="891610" cy="724433"/>
          </a:xfrm>
          <a:prstGeom prst="rect">
            <a:avLst/>
          </a:prstGeom>
        </p:spPr>
      </p:pic>
      <p:sp>
        <p:nvSpPr>
          <p:cNvPr id="13" name="Rectangle 12"/>
          <p:cNvSpPr/>
          <p:nvPr userDrawn="1"/>
        </p:nvSpPr>
        <p:spPr>
          <a:xfrm>
            <a:off x="0" y="597425"/>
            <a:ext cx="5681128" cy="1943101"/>
          </a:xfrm>
          <a:prstGeom prst="rect">
            <a:avLst/>
          </a:prstGeom>
          <a:solidFill>
            <a:srgbClr val="0B2F3A">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userDrawn="1"/>
        </p:nvPicPr>
        <p:blipFill>
          <a:blip r:embed="rId4">
            <a:alphaModFix amt="14000"/>
          </a:blip>
          <a:stretch>
            <a:fillRect/>
          </a:stretch>
        </p:blipFill>
        <p:spPr>
          <a:xfrm>
            <a:off x="0" y="597425"/>
            <a:ext cx="5676900" cy="1943101"/>
          </a:xfrm>
          <a:prstGeom prst="rect">
            <a:avLst/>
          </a:prstGeom>
        </p:spPr>
      </p:pic>
      <p:pic>
        <p:nvPicPr>
          <p:cNvPr id="17" name="Picture 16"/>
          <p:cNvPicPr>
            <a:picLocks noChangeAspect="1"/>
          </p:cNvPicPr>
          <p:nvPr userDrawn="1"/>
        </p:nvPicPr>
        <p:blipFill>
          <a:blip r:embed="rId5"/>
          <a:stretch>
            <a:fillRect/>
          </a:stretch>
        </p:blipFill>
        <p:spPr>
          <a:xfrm>
            <a:off x="6792" y="5321300"/>
            <a:ext cx="812800" cy="1536700"/>
          </a:xfrm>
          <a:prstGeom prst="rect">
            <a:avLst/>
          </a:prstGeom>
        </p:spPr>
      </p:pic>
      <p:pic>
        <p:nvPicPr>
          <p:cNvPr id="18" name="Picture 17"/>
          <p:cNvPicPr>
            <a:picLocks noChangeAspect="1"/>
          </p:cNvPicPr>
          <p:nvPr userDrawn="1"/>
        </p:nvPicPr>
        <p:blipFill>
          <a:blip r:embed="rId6"/>
          <a:stretch>
            <a:fillRect/>
          </a:stretch>
        </p:blipFill>
        <p:spPr>
          <a:xfrm>
            <a:off x="8472950" y="23836"/>
            <a:ext cx="660400" cy="1295400"/>
          </a:xfrm>
          <a:prstGeom prst="rect">
            <a:avLst/>
          </a:prstGeom>
        </p:spPr>
      </p:pic>
    </p:spTree>
    <p:extLst>
      <p:ext uri="{BB962C8B-B14F-4D97-AF65-F5344CB8AC3E}">
        <p14:creationId xmlns:p14="http://schemas.microsoft.com/office/powerpoint/2010/main" val="2776169239"/>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671757" y="1894008"/>
            <a:ext cx="6972300" cy="3322425"/>
          </a:xfrm>
        </p:spPr>
        <p:txBody>
          <a:bodyPr>
            <a:normAutofit/>
          </a:bodyPr>
          <a:lstStyle/>
          <a:p>
            <a:r>
              <a:rPr lang="en-US" dirty="0" smtClean="0"/>
              <a:t>Faculty Senate</a:t>
            </a:r>
          </a:p>
          <a:p>
            <a:r>
              <a:rPr lang="en-US" sz="2400" b="1" dirty="0" smtClean="0"/>
              <a:t>June 14, 2018</a:t>
            </a:r>
          </a:p>
          <a:p>
            <a:endParaRPr lang="en-US" sz="2800" b="1" dirty="0" smtClean="0"/>
          </a:p>
          <a:p>
            <a:r>
              <a:rPr lang="en-US" sz="2800" b="1" dirty="0" smtClean="0"/>
              <a:t>Dr. Robert J. Marley</a:t>
            </a:r>
          </a:p>
          <a:p>
            <a:r>
              <a:rPr lang="en-US" sz="2400" dirty="0" smtClean="0"/>
              <a:t>Provost and Executive Vice Chancellor for Academic Affairs</a:t>
            </a:r>
            <a:endParaRPr lang="en-US" sz="2400" dirty="0"/>
          </a:p>
        </p:txBody>
      </p:sp>
    </p:spTree>
    <p:extLst>
      <p:ext uri="{BB962C8B-B14F-4D97-AF65-F5344CB8AC3E}">
        <p14:creationId xmlns:p14="http://schemas.microsoft.com/office/powerpoint/2010/main" val="2571764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2457" y="1639915"/>
            <a:ext cx="9015926" cy="4413414"/>
          </a:xfrm>
        </p:spPr>
        <p:txBody>
          <a:bodyPr/>
          <a:lstStyle/>
          <a:p>
            <a:r>
              <a:rPr lang="en-US" sz="2100" b="1" dirty="0" smtClean="0">
                <a:solidFill>
                  <a:srgbClr val="005F83"/>
                </a:solidFill>
              </a:rPr>
              <a:t>Mars Rover Design Team</a:t>
            </a:r>
          </a:p>
          <a:p>
            <a:pPr lvl="1">
              <a:buFont typeface="Arial" panose="020B0604020202020204" pitchFamily="34" charset="0"/>
              <a:buChar char="•"/>
            </a:pPr>
            <a:r>
              <a:rPr lang="en-US" sz="1600" dirty="0" smtClean="0">
                <a:solidFill>
                  <a:srgbClr val="005F83"/>
                </a:solidFill>
              </a:rPr>
              <a:t>Competed May 3 – June 2, 2018</a:t>
            </a:r>
          </a:p>
          <a:p>
            <a:pPr lvl="1">
              <a:buFont typeface="Arial" panose="020B0604020202020204" pitchFamily="34" charset="0"/>
              <a:buChar char="•"/>
            </a:pPr>
            <a:r>
              <a:rPr lang="en-US" sz="1600" dirty="0" smtClean="0">
                <a:solidFill>
                  <a:srgbClr val="005F83"/>
                </a:solidFill>
              </a:rPr>
              <a:t>Finished 2</a:t>
            </a:r>
            <a:r>
              <a:rPr lang="en-US" sz="1600" baseline="30000" dirty="0" smtClean="0">
                <a:solidFill>
                  <a:srgbClr val="005F83"/>
                </a:solidFill>
              </a:rPr>
              <a:t>nd</a:t>
            </a:r>
            <a:r>
              <a:rPr lang="en-US" sz="1600" dirty="0" smtClean="0">
                <a:solidFill>
                  <a:srgbClr val="005F83"/>
                </a:solidFill>
              </a:rPr>
              <a:t> in the Nation at the University Rover Challenge in Hanksville, Utah</a:t>
            </a:r>
          </a:p>
          <a:p>
            <a:pPr lvl="1">
              <a:buFont typeface="Arial" panose="020B0604020202020204" pitchFamily="34" charset="0"/>
              <a:buChar char="•"/>
            </a:pPr>
            <a:r>
              <a:rPr lang="en-US" sz="1600" dirty="0" smtClean="0">
                <a:solidFill>
                  <a:srgbClr val="005F83"/>
                </a:solidFill>
              </a:rPr>
              <a:t>Only two American teams finished in the top 5, with S&amp;T beating out the American teams </a:t>
            </a:r>
          </a:p>
          <a:p>
            <a:r>
              <a:rPr lang="en-US" sz="2100" b="1" dirty="0" smtClean="0">
                <a:solidFill>
                  <a:srgbClr val="005F83"/>
                </a:solidFill>
              </a:rPr>
              <a:t>Hit the Ground Running will be July 8-27, 2018</a:t>
            </a:r>
            <a:endParaRPr lang="en-US" sz="2100" b="1" dirty="0">
              <a:solidFill>
                <a:srgbClr val="005F83"/>
              </a:solidFill>
            </a:endParaRPr>
          </a:p>
          <a:p>
            <a:r>
              <a:rPr lang="en-US" sz="2100" b="1" dirty="0" smtClean="0">
                <a:solidFill>
                  <a:srgbClr val="005F83"/>
                </a:solidFill>
              </a:rPr>
              <a:t>Service Learning Symposium</a:t>
            </a:r>
            <a:endParaRPr lang="en-US" sz="2100" b="1" dirty="0">
              <a:solidFill>
                <a:srgbClr val="005F83"/>
              </a:solidFill>
            </a:endParaRPr>
          </a:p>
          <a:p>
            <a:pPr lvl="1">
              <a:buFont typeface="Arial" panose="020B0604020202020204" pitchFamily="34" charset="0"/>
              <a:buChar char="•"/>
            </a:pPr>
            <a:r>
              <a:rPr lang="en-US" sz="1600" dirty="0" smtClean="0">
                <a:solidFill>
                  <a:srgbClr val="005F83"/>
                </a:solidFill>
              </a:rPr>
              <a:t>October 7, 2018</a:t>
            </a:r>
          </a:p>
          <a:p>
            <a:r>
              <a:rPr lang="en-US" sz="2100" b="1" dirty="0" smtClean="0">
                <a:solidFill>
                  <a:srgbClr val="005F83"/>
                </a:solidFill>
              </a:rPr>
              <a:t>Service Learning and Experiential Learning Awards</a:t>
            </a:r>
            <a:endParaRPr lang="en-US" sz="2100" b="1" dirty="0">
              <a:solidFill>
                <a:srgbClr val="005F83"/>
              </a:solidFill>
            </a:endParaRPr>
          </a:p>
          <a:p>
            <a:pPr lvl="1">
              <a:buFont typeface="Arial" panose="020B0604020202020204" pitchFamily="34" charset="0"/>
              <a:buChar char="•"/>
            </a:pPr>
            <a:r>
              <a:rPr lang="en-US" sz="1600" dirty="0" smtClean="0">
                <a:solidFill>
                  <a:srgbClr val="005F83"/>
                </a:solidFill>
              </a:rPr>
              <a:t>Nominations are open</a:t>
            </a:r>
          </a:p>
          <a:p>
            <a:pPr lvl="1">
              <a:buFont typeface="Arial" panose="020B0604020202020204" pitchFamily="34" charset="0"/>
              <a:buChar char="•"/>
            </a:pPr>
            <a:r>
              <a:rPr lang="en-US" sz="1600" dirty="0" smtClean="0">
                <a:solidFill>
                  <a:srgbClr val="005F83"/>
                </a:solidFill>
              </a:rPr>
              <a:t>Awards are for faculty and staff</a:t>
            </a:r>
          </a:p>
          <a:p>
            <a:pPr lvl="1">
              <a:buFont typeface="Arial" panose="020B0604020202020204" pitchFamily="34" charset="0"/>
              <a:buChar char="•"/>
            </a:pPr>
            <a:r>
              <a:rPr lang="en-US" sz="1600" dirty="0" smtClean="0">
                <a:solidFill>
                  <a:srgbClr val="005F83"/>
                </a:solidFill>
              </a:rPr>
              <a:t>Nominations close October 1, 2018</a:t>
            </a:r>
            <a:endParaRPr lang="en-US" sz="1600" dirty="0">
              <a:solidFill>
                <a:srgbClr val="005F83"/>
              </a:solidFill>
            </a:endParaRPr>
          </a:p>
          <a:p>
            <a:pPr marL="457200" lvl="1" indent="0">
              <a:buNone/>
            </a:pPr>
            <a:endParaRPr lang="en-US" sz="1600" dirty="0" smtClean="0">
              <a:solidFill>
                <a:srgbClr val="005F83"/>
              </a:solidFill>
            </a:endParaRPr>
          </a:p>
        </p:txBody>
      </p:sp>
      <p:sp>
        <p:nvSpPr>
          <p:cNvPr id="3" name="Text Placeholder 2"/>
          <p:cNvSpPr>
            <a:spLocks noGrp="1"/>
          </p:cNvSpPr>
          <p:nvPr>
            <p:ph type="body" sz="quarter" idx="12"/>
          </p:nvPr>
        </p:nvSpPr>
        <p:spPr>
          <a:xfrm>
            <a:off x="414853" y="523910"/>
            <a:ext cx="8311135" cy="677093"/>
          </a:xfrm>
        </p:spPr>
        <p:txBody>
          <a:bodyPr>
            <a:normAutofit/>
          </a:bodyPr>
          <a:lstStyle/>
          <a:p>
            <a:pPr algn="ctr"/>
            <a:r>
              <a:rPr lang="en-US" sz="3500" dirty="0" smtClean="0"/>
              <a:t>Office of Academic Support</a:t>
            </a:r>
            <a:endParaRPr lang="en-US" sz="3500" dirty="0"/>
          </a:p>
        </p:txBody>
      </p:sp>
    </p:spTree>
    <p:extLst>
      <p:ext uri="{BB962C8B-B14F-4D97-AF65-F5344CB8AC3E}">
        <p14:creationId xmlns:p14="http://schemas.microsoft.com/office/powerpoint/2010/main" val="858603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30010" y="1997664"/>
            <a:ext cx="7398327" cy="4139577"/>
          </a:xfrm>
        </p:spPr>
        <p:txBody>
          <a:bodyPr/>
          <a:lstStyle/>
          <a:p>
            <a:r>
              <a:rPr lang="en-US" altLang="en-US" sz="2100" b="1" dirty="0">
                <a:solidFill>
                  <a:srgbClr val="005F83"/>
                </a:solidFill>
              </a:rPr>
              <a:t>Summary of FY18 activities year-to-date (May)</a:t>
            </a:r>
          </a:p>
          <a:p>
            <a:pPr lvl="1">
              <a:buFont typeface="Arial" panose="020B0604020202020204" pitchFamily="34" charset="0"/>
              <a:buChar char="•"/>
            </a:pPr>
            <a:r>
              <a:rPr lang="en-US" altLang="en-US" sz="1600" dirty="0">
                <a:solidFill>
                  <a:srgbClr val="005F83"/>
                </a:solidFill>
              </a:rPr>
              <a:t>Number of funded proposals is up by 2% for a total of 307</a:t>
            </a:r>
          </a:p>
          <a:p>
            <a:pPr lvl="2"/>
            <a:r>
              <a:rPr lang="en-US" altLang="en-US" dirty="0"/>
              <a:t>Total dollars is $34M which is up by 7%</a:t>
            </a:r>
          </a:p>
          <a:p>
            <a:pPr lvl="1">
              <a:buFont typeface="Arial" panose="020B0604020202020204" pitchFamily="34" charset="0"/>
              <a:buChar char="•"/>
            </a:pPr>
            <a:r>
              <a:rPr lang="en-US" altLang="en-US" sz="1600" dirty="0">
                <a:solidFill>
                  <a:srgbClr val="005F83"/>
                </a:solidFill>
              </a:rPr>
              <a:t>Number of new proposals submitted is up by 13% for a total of 615</a:t>
            </a:r>
          </a:p>
          <a:p>
            <a:pPr lvl="2"/>
            <a:r>
              <a:rPr lang="en-US" altLang="en-US" dirty="0"/>
              <a:t>Total dollars is $190M which is up by 48%</a:t>
            </a:r>
          </a:p>
          <a:p>
            <a:pPr lvl="1">
              <a:buFont typeface="Arial" panose="020B0604020202020204" pitchFamily="34" charset="0"/>
              <a:buChar char="•"/>
            </a:pPr>
            <a:r>
              <a:rPr lang="en-US" altLang="en-US" sz="1600" dirty="0">
                <a:solidFill>
                  <a:srgbClr val="005F83"/>
                </a:solidFill>
              </a:rPr>
              <a:t>Number of active awards is up by 5% at  646</a:t>
            </a:r>
          </a:p>
          <a:p>
            <a:pPr lvl="1">
              <a:buFont typeface="Arial" panose="020B0604020202020204" pitchFamily="34" charset="0"/>
              <a:buChar char="•"/>
            </a:pPr>
            <a:r>
              <a:rPr lang="en-US" altLang="en-US" sz="1600" dirty="0">
                <a:solidFill>
                  <a:srgbClr val="005F83"/>
                </a:solidFill>
              </a:rPr>
              <a:t>Total expenditures is $36M which is up by  6%</a:t>
            </a:r>
          </a:p>
          <a:p>
            <a:pPr lvl="1">
              <a:buFont typeface="Arial" panose="020B0604020202020204" pitchFamily="34" charset="0"/>
              <a:buChar char="•"/>
            </a:pPr>
            <a:r>
              <a:rPr lang="en-US" altLang="en-US" sz="1600" dirty="0">
                <a:solidFill>
                  <a:srgbClr val="005F83"/>
                </a:solidFill>
              </a:rPr>
              <a:t>Net grant and contract expenditures is $28M which is up by 5%</a:t>
            </a:r>
          </a:p>
          <a:p>
            <a:pPr lvl="1">
              <a:buFont typeface="Arial" panose="020B0604020202020204" pitchFamily="34" charset="0"/>
              <a:buChar char="•"/>
            </a:pPr>
            <a:r>
              <a:rPr lang="en-US" altLang="en-US" sz="1600" dirty="0">
                <a:solidFill>
                  <a:srgbClr val="005F83"/>
                </a:solidFill>
              </a:rPr>
              <a:t>F&amp;A recovered is $5.3M which is up by 7%</a:t>
            </a:r>
          </a:p>
          <a:p>
            <a:r>
              <a:rPr lang="en-US" sz="2100" b="1" dirty="0">
                <a:solidFill>
                  <a:srgbClr val="005F83"/>
                </a:solidFill>
              </a:rPr>
              <a:t> </a:t>
            </a:r>
          </a:p>
        </p:txBody>
      </p:sp>
      <p:sp>
        <p:nvSpPr>
          <p:cNvPr id="3" name="Text Placeholder 2"/>
          <p:cNvSpPr>
            <a:spLocks noGrp="1"/>
          </p:cNvSpPr>
          <p:nvPr>
            <p:ph type="body" sz="quarter" idx="12"/>
          </p:nvPr>
        </p:nvSpPr>
        <p:spPr>
          <a:xfrm>
            <a:off x="1" y="1125494"/>
            <a:ext cx="9008819" cy="743999"/>
          </a:xfrm>
        </p:spPr>
        <p:txBody>
          <a:bodyPr>
            <a:normAutofit/>
          </a:bodyPr>
          <a:lstStyle/>
          <a:p>
            <a:pPr algn="ctr"/>
            <a:r>
              <a:rPr lang="en-US" altLang="en-US" sz="3500" dirty="0"/>
              <a:t>Office of Sponsored Programs</a:t>
            </a:r>
            <a:endParaRPr lang="en-US" sz="3500" dirty="0"/>
          </a:p>
        </p:txBody>
      </p:sp>
    </p:spTree>
    <p:extLst>
      <p:ext uri="{BB962C8B-B14F-4D97-AF65-F5344CB8AC3E}">
        <p14:creationId xmlns:p14="http://schemas.microsoft.com/office/powerpoint/2010/main" val="858603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29778" y="1388384"/>
            <a:ext cx="8374736" cy="4174216"/>
          </a:xfrm>
        </p:spPr>
        <p:txBody>
          <a:bodyPr/>
          <a:lstStyle/>
          <a:p>
            <a:pPr>
              <a:buFont typeface="Courier New" panose="02070309020205020404" pitchFamily="49" charset="0"/>
              <a:buChar char="o"/>
              <a:defRPr/>
            </a:pPr>
            <a:r>
              <a:rPr lang="en-US" altLang="en-US" sz="1800" dirty="0">
                <a:solidFill>
                  <a:srgbClr val="003B49"/>
                </a:solidFill>
              </a:rPr>
              <a:t>Fall 2018 total enrollment is projected to be virtually the same as last year (expected somewhere between 8,835 and 8,875).  Graduate enrollments are still dropping slightly, and undergraduate enrollments </a:t>
            </a:r>
            <a:r>
              <a:rPr lang="en-US" altLang="en-US" sz="1800" dirty="0" smtClean="0">
                <a:solidFill>
                  <a:srgbClr val="003B49"/>
                </a:solidFill>
              </a:rPr>
              <a:t>are level, with steady retention rates and steady numbers of incoming new students.</a:t>
            </a:r>
            <a:endParaRPr lang="en-US" altLang="en-US" sz="1800" dirty="0">
              <a:solidFill>
                <a:srgbClr val="003B49"/>
              </a:solidFill>
            </a:endParaRPr>
          </a:p>
          <a:p>
            <a:pPr>
              <a:buFont typeface="Courier New" panose="02070309020205020404" pitchFamily="49" charset="0"/>
              <a:buChar char="o"/>
              <a:defRPr/>
            </a:pPr>
            <a:endParaRPr lang="en-US" altLang="en-US" sz="800" dirty="0">
              <a:solidFill>
                <a:srgbClr val="003B49"/>
              </a:solidFill>
            </a:endParaRPr>
          </a:p>
          <a:p>
            <a:pPr>
              <a:spcBef>
                <a:spcPts val="408"/>
              </a:spcBef>
              <a:buFont typeface="Courier New" panose="02070309020205020404" pitchFamily="49" charset="0"/>
              <a:buChar char="o"/>
              <a:defRPr/>
            </a:pPr>
            <a:r>
              <a:rPr lang="en-US" altLang="en-US" sz="1800" dirty="0">
                <a:solidFill>
                  <a:srgbClr val="003B49"/>
                </a:solidFill>
              </a:rPr>
              <a:t>The Fall 2018 Freshman Class is projected at 1,425 students, no change from Fall 2017. We had expected an  increase, but the decrease in applications from qualified Missouri applicants, </a:t>
            </a:r>
            <a:r>
              <a:rPr lang="en-US" altLang="en-US" sz="1800" dirty="0" smtClean="0">
                <a:solidFill>
                  <a:srgbClr val="003B49"/>
                </a:solidFill>
              </a:rPr>
              <a:t>combined with strong financial aid </a:t>
            </a:r>
            <a:r>
              <a:rPr lang="en-US" altLang="en-US" sz="1800" dirty="0">
                <a:solidFill>
                  <a:srgbClr val="003B49"/>
                </a:solidFill>
              </a:rPr>
              <a:t>competition particularly from Mizzou have impacted numbers of students choosing to enroll at S&amp;T.</a:t>
            </a:r>
          </a:p>
          <a:p>
            <a:pPr>
              <a:spcBef>
                <a:spcPts val="408"/>
              </a:spcBef>
              <a:buFont typeface="Courier New" panose="02070309020205020404" pitchFamily="49" charset="0"/>
              <a:buChar char="o"/>
              <a:defRPr/>
            </a:pPr>
            <a:endParaRPr lang="en-US" altLang="en-US" sz="800" dirty="0">
              <a:solidFill>
                <a:srgbClr val="003B49"/>
              </a:solidFill>
            </a:endParaRPr>
          </a:p>
          <a:p>
            <a:pPr>
              <a:spcBef>
                <a:spcPts val="0"/>
              </a:spcBef>
              <a:buFont typeface="Courier New" panose="02070309020205020404" pitchFamily="49" charset="0"/>
              <a:buChar char="o"/>
              <a:defRPr/>
            </a:pPr>
            <a:r>
              <a:rPr lang="en-US" altLang="en-US" sz="1800" dirty="0">
                <a:solidFill>
                  <a:srgbClr val="003B49"/>
                </a:solidFill>
              </a:rPr>
              <a:t>Freshman </a:t>
            </a:r>
            <a:r>
              <a:rPr lang="en-US" altLang="en-US" sz="1800" dirty="0" smtClean="0">
                <a:solidFill>
                  <a:srgbClr val="003B49"/>
                </a:solidFill>
              </a:rPr>
              <a:t>remain at a high academic quality– </a:t>
            </a:r>
            <a:r>
              <a:rPr lang="en-US" altLang="en-US" sz="1800" dirty="0">
                <a:solidFill>
                  <a:srgbClr val="003B49"/>
                </a:solidFill>
              </a:rPr>
              <a:t>28.1 average ACT, </a:t>
            </a:r>
            <a:endParaRPr lang="en-US" altLang="en-US" sz="1800" dirty="0" smtClean="0">
              <a:solidFill>
                <a:srgbClr val="003B49"/>
              </a:solidFill>
            </a:endParaRPr>
          </a:p>
          <a:p>
            <a:pPr marL="400050" lvl="1" indent="0">
              <a:spcBef>
                <a:spcPts val="0"/>
              </a:spcBef>
              <a:buNone/>
              <a:defRPr/>
            </a:pPr>
            <a:r>
              <a:rPr lang="en-US" altLang="en-US" sz="1800" dirty="0" smtClean="0">
                <a:solidFill>
                  <a:srgbClr val="003B49"/>
                </a:solidFill>
              </a:rPr>
              <a:t>3.8 </a:t>
            </a:r>
            <a:r>
              <a:rPr lang="en-US" altLang="en-US" sz="1800" dirty="0">
                <a:solidFill>
                  <a:srgbClr val="003B49"/>
                </a:solidFill>
              </a:rPr>
              <a:t>average high school GPA.</a:t>
            </a:r>
          </a:p>
          <a:p>
            <a:pPr marL="0" indent="0">
              <a:spcBef>
                <a:spcPts val="0"/>
              </a:spcBef>
              <a:buNone/>
              <a:defRPr/>
            </a:pPr>
            <a:endParaRPr lang="en-US" altLang="en-US" sz="800" dirty="0">
              <a:solidFill>
                <a:srgbClr val="003B49"/>
              </a:solidFill>
            </a:endParaRPr>
          </a:p>
          <a:p>
            <a:pPr>
              <a:spcBef>
                <a:spcPts val="408"/>
              </a:spcBef>
              <a:buFont typeface="Courier New" panose="02070309020205020404" pitchFamily="49" charset="0"/>
              <a:buChar char="o"/>
              <a:defRPr/>
            </a:pPr>
            <a:r>
              <a:rPr lang="en-US" altLang="en-US" sz="1800" dirty="0">
                <a:solidFill>
                  <a:srgbClr val="003B49"/>
                </a:solidFill>
              </a:rPr>
              <a:t>Transfer enrollment is projected at 402 new students, </a:t>
            </a:r>
          </a:p>
          <a:p>
            <a:pPr marL="0" indent="0">
              <a:spcBef>
                <a:spcPts val="0"/>
              </a:spcBef>
              <a:buNone/>
              <a:defRPr/>
            </a:pPr>
            <a:r>
              <a:rPr lang="en-US" altLang="en-US" sz="1800" dirty="0">
                <a:solidFill>
                  <a:srgbClr val="003B49"/>
                </a:solidFill>
              </a:rPr>
              <a:t>	an increase of 2.8</a:t>
            </a:r>
            <a:r>
              <a:rPr lang="en-US" altLang="en-US" sz="1800" dirty="0" smtClean="0">
                <a:solidFill>
                  <a:srgbClr val="003B49"/>
                </a:solidFill>
              </a:rPr>
              <a:t>%.</a:t>
            </a:r>
            <a:endParaRPr lang="en-US" altLang="en-US" sz="1800" dirty="0">
              <a:solidFill>
                <a:srgbClr val="003B49"/>
              </a:solidFill>
            </a:endParaRPr>
          </a:p>
        </p:txBody>
      </p:sp>
      <p:sp>
        <p:nvSpPr>
          <p:cNvPr id="3" name="Text Placeholder 2"/>
          <p:cNvSpPr>
            <a:spLocks noGrp="1"/>
          </p:cNvSpPr>
          <p:nvPr>
            <p:ph type="body" sz="quarter" idx="12"/>
          </p:nvPr>
        </p:nvSpPr>
        <p:spPr>
          <a:xfrm>
            <a:off x="414853" y="523910"/>
            <a:ext cx="8311135" cy="564661"/>
          </a:xfrm>
        </p:spPr>
        <p:txBody>
          <a:bodyPr>
            <a:noAutofit/>
          </a:bodyPr>
          <a:lstStyle/>
          <a:p>
            <a:pPr algn="ctr"/>
            <a:r>
              <a:rPr lang="en-US" sz="4000" dirty="0" smtClean="0"/>
              <a:t>Enrollment Management</a:t>
            </a:r>
            <a:endParaRPr lang="en-US" sz="4000" dirty="0"/>
          </a:p>
        </p:txBody>
      </p:sp>
    </p:spTree>
    <p:extLst>
      <p:ext uri="{BB962C8B-B14F-4D97-AF65-F5344CB8AC3E}">
        <p14:creationId xmlns:p14="http://schemas.microsoft.com/office/powerpoint/2010/main" val="858603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10752" y="825700"/>
            <a:ext cx="8196210" cy="5591284"/>
          </a:xfrm>
        </p:spPr>
        <p:txBody>
          <a:bodyPr/>
          <a:lstStyle/>
          <a:p>
            <a:r>
              <a:rPr lang="en-US" sz="2200" dirty="0">
                <a:solidFill>
                  <a:srgbClr val="005F83"/>
                </a:solidFill>
              </a:rPr>
              <a:t>Completed a successful review by the Higher Learning Commission for accreditation of distance courses.</a:t>
            </a:r>
          </a:p>
          <a:p>
            <a:r>
              <a:rPr lang="en-US" sz="2200" dirty="0">
                <a:solidFill>
                  <a:srgbClr val="005F83"/>
                </a:solidFill>
              </a:rPr>
              <a:t>Devised and piloting a military student marketing and operational improvement campaign to attract </a:t>
            </a:r>
            <a:r>
              <a:rPr lang="en-US" sz="2200" dirty="0" smtClean="0">
                <a:solidFill>
                  <a:srgbClr val="005F83"/>
                </a:solidFill>
              </a:rPr>
              <a:t>distance </a:t>
            </a:r>
            <a:r>
              <a:rPr lang="en-US" sz="2200" dirty="0">
                <a:solidFill>
                  <a:srgbClr val="005F83"/>
                </a:solidFill>
              </a:rPr>
              <a:t>graduate students.</a:t>
            </a:r>
          </a:p>
          <a:p>
            <a:r>
              <a:rPr lang="en-US" sz="2200" dirty="0">
                <a:solidFill>
                  <a:srgbClr val="005F83"/>
                </a:solidFill>
              </a:rPr>
              <a:t>Completed RankU implementation as part of a project with UM System.</a:t>
            </a:r>
          </a:p>
          <a:p>
            <a:r>
              <a:rPr lang="en-US" sz="2200" dirty="0">
                <a:solidFill>
                  <a:srgbClr val="005F83"/>
                </a:solidFill>
              </a:rPr>
              <a:t>Advocated for and helped craft a successful scholarship proposal that has resulted in S&amp;T now offering scholarships to incoming freshmen international students.</a:t>
            </a:r>
          </a:p>
          <a:p>
            <a:r>
              <a:rPr lang="en-US" sz="2200" dirty="0" smtClean="0">
                <a:solidFill>
                  <a:srgbClr val="005F83"/>
                </a:solidFill>
              </a:rPr>
              <a:t>Collaborated successfully with </a:t>
            </a:r>
            <a:r>
              <a:rPr lang="en-US" sz="2200" dirty="0">
                <a:solidFill>
                  <a:srgbClr val="005F83"/>
                </a:solidFill>
              </a:rPr>
              <a:t>all learning technology professionals in the campus community to </a:t>
            </a:r>
            <a:r>
              <a:rPr lang="en-US" sz="2200" dirty="0" smtClean="0">
                <a:solidFill>
                  <a:srgbClr val="005F83"/>
                </a:solidFill>
              </a:rPr>
              <a:t>broaden </a:t>
            </a:r>
            <a:r>
              <a:rPr lang="en-US" sz="2200" dirty="0">
                <a:solidFill>
                  <a:srgbClr val="005F83"/>
                </a:solidFill>
              </a:rPr>
              <a:t>the scope of </a:t>
            </a:r>
            <a:r>
              <a:rPr lang="en-US" sz="2200" dirty="0" smtClean="0">
                <a:solidFill>
                  <a:srgbClr val="005F83"/>
                </a:solidFill>
              </a:rPr>
              <a:t>available services.</a:t>
            </a:r>
          </a:p>
          <a:p>
            <a:r>
              <a:rPr lang="en-US" sz="2200" dirty="0" smtClean="0">
                <a:solidFill>
                  <a:srgbClr val="005F83"/>
                </a:solidFill>
              </a:rPr>
              <a:t>Scheduled twelve summer camps on campus with                       an anticipated 725 attendees.</a:t>
            </a:r>
          </a:p>
          <a:p>
            <a:endParaRPr lang="en-US" sz="2200" dirty="0">
              <a:solidFill>
                <a:srgbClr val="005F83"/>
              </a:solidFill>
            </a:endParaRPr>
          </a:p>
        </p:txBody>
      </p:sp>
      <p:sp>
        <p:nvSpPr>
          <p:cNvPr id="3" name="Text Placeholder 2"/>
          <p:cNvSpPr>
            <a:spLocks noGrp="1"/>
          </p:cNvSpPr>
          <p:nvPr>
            <p:ph type="body" sz="quarter" idx="12"/>
          </p:nvPr>
        </p:nvSpPr>
        <p:spPr>
          <a:xfrm>
            <a:off x="553290" y="329701"/>
            <a:ext cx="8311135" cy="991999"/>
          </a:xfrm>
        </p:spPr>
        <p:txBody>
          <a:bodyPr>
            <a:normAutofit/>
          </a:bodyPr>
          <a:lstStyle/>
          <a:p>
            <a:pPr algn="ctr"/>
            <a:r>
              <a:rPr lang="en-US" sz="4000" dirty="0"/>
              <a:t>Global Learning</a:t>
            </a:r>
          </a:p>
        </p:txBody>
      </p:sp>
    </p:spTree>
    <p:extLst>
      <p:ext uri="{BB962C8B-B14F-4D97-AF65-F5344CB8AC3E}">
        <p14:creationId xmlns:p14="http://schemas.microsoft.com/office/powerpoint/2010/main" val="858603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4853" y="892295"/>
            <a:ext cx="8440662" cy="5914580"/>
          </a:xfrm>
        </p:spPr>
        <p:txBody>
          <a:bodyPr>
            <a:normAutofit fontScale="77500" lnSpcReduction="20000"/>
          </a:bodyPr>
          <a:lstStyle/>
          <a:p>
            <a:r>
              <a:rPr lang="en-US" dirty="0">
                <a:solidFill>
                  <a:srgbClr val="005F83"/>
                </a:solidFill>
              </a:rPr>
              <a:t>Graduate Enrollment Fall 2017:</a:t>
            </a:r>
          </a:p>
          <a:p>
            <a:pPr lvl="1"/>
            <a:r>
              <a:rPr lang="en-US" dirty="0"/>
              <a:t>1,964 (22% of Student Population)</a:t>
            </a:r>
          </a:p>
          <a:p>
            <a:pPr lvl="2"/>
            <a:r>
              <a:rPr lang="en-US" dirty="0"/>
              <a:t>Certificate Enrollment:	437</a:t>
            </a:r>
          </a:p>
          <a:p>
            <a:pPr lvl="2"/>
            <a:r>
              <a:rPr lang="en-US" dirty="0"/>
              <a:t>Master’s Enrollment:	</a:t>
            </a:r>
            <a:r>
              <a:rPr lang="en-US" dirty="0" smtClean="0"/>
              <a:t>	838</a:t>
            </a:r>
            <a:endParaRPr lang="en-US" dirty="0"/>
          </a:p>
          <a:p>
            <a:pPr lvl="2"/>
            <a:r>
              <a:rPr lang="en-US" dirty="0"/>
              <a:t>Doctoral Enrollment:	</a:t>
            </a:r>
            <a:r>
              <a:rPr lang="en-US" dirty="0" smtClean="0"/>
              <a:t>	689</a:t>
            </a:r>
            <a:endParaRPr lang="en-US" dirty="0"/>
          </a:p>
          <a:p>
            <a:r>
              <a:rPr lang="en-US" dirty="0" smtClean="0">
                <a:solidFill>
                  <a:srgbClr val="005F83"/>
                </a:solidFill>
              </a:rPr>
              <a:t>Chancellor’s Distinguished Fellowship for Fall 2018</a:t>
            </a:r>
          </a:p>
          <a:p>
            <a:pPr lvl="1"/>
            <a:r>
              <a:rPr lang="en-US" dirty="0" smtClean="0"/>
              <a:t>5 students awarded ($10,000 annually + dedicated fees, on top of 50% FTE from department which includes tuition/supplemental fees)</a:t>
            </a:r>
          </a:p>
          <a:p>
            <a:r>
              <a:rPr lang="en-US" dirty="0" smtClean="0">
                <a:solidFill>
                  <a:srgbClr val="005F83"/>
                </a:solidFill>
              </a:rPr>
              <a:t>Doctoral Student Recruitment Grants awarded Feb 2018</a:t>
            </a:r>
          </a:p>
          <a:p>
            <a:pPr lvl="1"/>
            <a:r>
              <a:rPr lang="en-US" dirty="0" smtClean="0"/>
              <a:t>3 departments awarded PhD recruitment grants for ~$5,000 each</a:t>
            </a:r>
          </a:p>
          <a:p>
            <a:pPr lvl="2"/>
            <a:r>
              <a:rPr lang="en-US" dirty="0"/>
              <a:t>Electrical and Computer Engineering</a:t>
            </a:r>
          </a:p>
          <a:p>
            <a:pPr lvl="2"/>
            <a:r>
              <a:rPr lang="en-US" dirty="0"/>
              <a:t>Mechanical and Aerospace Engineering</a:t>
            </a:r>
          </a:p>
          <a:p>
            <a:pPr lvl="2"/>
            <a:r>
              <a:rPr lang="en-US" dirty="0"/>
              <a:t>Mathematics and Statistics</a:t>
            </a:r>
          </a:p>
          <a:p>
            <a:r>
              <a:rPr lang="en-US" dirty="0">
                <a:solidFill>
                  <a:srgbClr val="005F83"/>
                </a:solidFill>
              </a:rPr>
              <a:t>GEM GRAD Lab held </a:t>
            </a:r>
            <a:r>
              <a:rPr lang="en-US" dirty="0" smtClean="0">
                <a:solidFill>
                  <a:srgbClr val="005F83"/>
                </a:solidFill>
              </a:rPr>
              <a:t>Sept 2017</a:t>
            </a:r>
          </a:p>
          <a:p>
            <a:pPr lvl="1"/>
            <a:r>
              <a:rPr lang="en-US" dirty="0" smtClean="0"/>
              <a:t>Held to encourage </a:t>
            </a:r>
            <a:r>
              <a:rPr lang="en-US" dirty="0"/>
              <a:t>URM students to apply to graduate school</a:t>
            </a:r>
          </a:p>
          <a:p>
            <a:pPr lvl="1"/>
            <a:r>
              <a:rPr lang="en-US" dirty="0"/>
              <a:t>50+ students in attendance (40 from other schools</a:t>
            </a:r>
            <a:r>
              <a:rPr lang="en-US" dirty="0" smtClean="0"/>
              <a:t>)</a:t>
            </a:r>
          </a:p>
          <a:p>
            <a:r>
              <a:rPr lang="en-US" dirty="0">
                <a:solidFill>
                  <a:srgbClr val="005F83"/>
                </a:solidFill>
              </a:rPr>
              <a:t>New Graduate Student Orientation</a:t>
            </a:r>
          </a:p>
          <a:p>
            <a:pPr lvl="1"/>
            <a:r>
              <a:rPr lang="en-US" dirty="0"/>
              <a:t>Friday, August 17, 8:30am-3pm, Hasselmann Alumni </a:t>
            </a:r>
            <a:r>
              <a:rPr lang="en-US" dirty="0" smtClean="0"/>
              <a:t>House</a:t>
            </a:r>
          </a:p>
          <a:p>
            <a:r>
              <a:rPr lang="en-US" dirty="0">
                <a:solidFill>
                  <a:srgbClr val="005F83"/>
                </a:solidFill>
              </a:rPr>
              <a:t>Summer Graduate Research Fellowship awarded for Summer 2018</a:t>
            </a:r>
          </a:p>
          <a:p>
            <a:pPr lvl="1"/>
            <a:r>
              <a:rPr lang="en-US" dirty="0"/>
              <a:t>4 students awarded ($1500 for summer):</a:t>
            </a:r>
          </a:p>
          <a:p>
            <a:pPr lvl="2"/>
            <a:r>
              <a:rPr lang="en-US" dirty="0"/>
              <a:t>Nicholas Roberts, MS Materials Science and Engineering</a:t>
            </a:r>
          </a:p>
          <a:p>
            <a:pPr lvl="2"/>
            <a:r>
              <a:rPr lang="en-US" dirty="0"/>
              <a:t>Amanda Mosier, MS I-O Psychology</a:t>
            </a:r>
          </a:p>
          <a:p>
            <a:pPr lvl="2"/>
            <a:r>
              <a:rPr lang="en-US" dirty="0"/>
              <a:t>Paul Praveen Nakka, PhD Chemical Engineering</a:t>
            </a:r>
          </a:p>
          <a:p>
            <a:pPr lvl="2"/>
            <a:r>
              <a:rPr lang="en-US" dirty="0"/>
              <a:t>Changxin Qui, PhD </a:t>
            </a:r>
            <a:r>
              <a:rPr lang="en-US" dirty="0" smtClean="0"/>
              <a:t>Mathematics</a:t>
            </a:r>
            <a:endParaRPr lang="en-US" dirty="0"/>
          </a:p>
        </p:txBody>
      </p:sp>
      <p:sp>
        <p:nvSpPr>
          <p:cNvPr id="3" name="Text Placeholder 2"/>
          <p:cNvSpPr>
            <a:spLocks noGrp="1"/>
          </p:cNvSpPr>
          <p:nvPr>
            <p:ph type="body" sz="quarter" idx="12"/>
          </p:nvPr>
        </p:nvSpPr>
        <p:spPr>
          <a:xfrm>
            <a:off x="414853" y="383802"/>
            <a:ext cx="8311135" cy="991999"/>
          </a:xfrm>
        </p:spPr>
        <p:txBody>
          <a:bodyPr>
            <a:normAutofit/>
          </a:bodyPr>
          <a:lstStyle/>
          <a:p>
            <a:pPr algn="ctr"/>
            <a:r>
              <a:rPr lang="en-US" sz="4000" dirty="0"/>
              <a:t>Office of Graduate Studies</a:t>
            </a:r>
          </a:p>
        </p:txBody>
      </p:sp>
      <p:sp>
        <p:nvSpPr>
          <p:cNvPr id="4" name="TextBox 3"/>
          <p:cNvSpPr txBox="1"/>
          <p:nvPr/>
        </p:nvSpPr>
        <p:spPr>
          <a:xfrm>
            <a:off x="4417765" y="1277957"/>
            <a:ext cx="3712477" cy="876532"/>
          </a:xfrm>
          <a:prstGeom prst="rect">
            <a:avLst/>
          </a:prstGeom>
          <a:noFill/>
        </p:spPr>
        <p:txBody>
          <a:bodyPr wrap="square" rtlCol="0">
            <a:normAutofit fontScale="70000" lnSpcReduction="20000"/>
          </a:bodyPr>
          <a:lstStyle/>
          <a:p>
            <a:pPr marL="1143000" lvl="2" indent="-228600">
              <a:spcBef>
                <a:spcPct val="20000"/>
              </a:spcBef>
              <a:buSzPct val="100000"/>
              <a:buFont typeface="Lucida Grande"/>
              <a:buChar char="&gt;"/>
            </a:pPr>
            <a:r>
              <a:rPr lang="en-US" dirty="0">
                <a:solidFill>
                  <a:srgbClr val="509E2F"/>
                </a:solidFill>
                <a:latin typeface="Orgon Slab Light"/>
              </a:rPr>
              <a:t>On Campus:	</a:t>
            </a:r>
            <a:r>
              <a:rPr lang="en-US" dirty="0" smtClean="0">
                <a:solidFill>
                  <a:srgbClr val="509E2F"/>
                </a:solidFill>
                <a:latin typeface="Orgon Slab Light"/>
              </a:rPr>
              <a:t>1,168 </a:t>
            </a:r>
            <a:endParaRPr lang="en-US" dirty="0">
              <a:solidFill>
                <a:srgbClr val="509E2F"/>
              </a:solidFill>
              <a:latin typeface="Orgon Slab Light"/>
            </a:endParaRPr>
          </a:p>
          <a:p>
            <a:pPr marL="1143000" lvl="2" indent="-228600">
              <a:spcBef>
                <a:spcPct val="20000"/>
              </a:spcBef>
              <a:buSzPct val="100000"/>
              <a:buFont typeface="Lucida Grande"/>
              <a:buChar char="&gt;"/>
            </a:pPr>
            <a:r>
              <a:rPr lang="en-US" dirty="0">
                <a:solidFill>
                  <a:srgbClr val="509E2F"/>
                </a:solidFill>
                <a:latin typeface="Orgon Slab Light"/>
              </a:rPr>
              <a:t>Off Campus:	</a:t>
            </a:r>
            <a:r>
              <a:rPr lang="en-US" dirty="0" smtClean="0">
                <a:solidFill>
                  <a:srgbClr val="509E2F"/>
                </a:solidFill>
                <a:latin typeface="Orgon Slab Light"/>
              </a:rPr>
              <a:t>796</a:t>
            </a:r>
            <a:endParaRPr lang="en-US" dirty="0">
              <a:solidFill>
                <a:srgbClr val="509E2F"/>
              </a:solidFill>
              <a:latin typeface="Orgon Slab Light"/>
            </a:endParaRPr>
          </a:p>
          <a:p>
            <a:pPr marL="1143000" lvl="2" indent="-228600">
              <a:spcBef>
                <a:spcPct val="20000"/>
              </a:spcBef>
              <a:buSzPct val="100000"/>
              <a:buFont typeface="Lucida Grande"/>
              <a:buChar char="&gt;"/>
            </a:pPr>
            <a:r>
              <a:rPr lang="en-US" dirty="0">
                <a:solidFill>
                  <a:srgbClr val="509E2F"/>
                </a:solidFill>
                <a:latin typeface="Orgon Slab Light"/>
              </a:rPr>
              <a:t>Female:		</a:t>
            </a:r>
            <a:r>
              <a:rPr lang="en-US" dirty="0" smtClean="0">
                <a:solidFill>
                  <a:srgbClr val="509E2F"/>
                </a:solidFill>
                <a:latin typeface="Orgon Slab Light"/>
              </a:rPr>
              <a:t>415</a:t>
            </a:r>
            <a:endParaRPr lang="en-US" dirty="0">
              <a:solidFill>
                <a:srgbClr val="509E2F"/>
              </a:solidFill>
              <a:latin typeface="Orgon Slab Light"/>
            </a:endParaRPr>
          </a:p>
          <a:p>
            <a:pPr marL="1143000" lvl="2" indent="-228600">
              <a:spcBef>
                <a:spcPct val="20000"/>
              </a:spcBef>
              <a:buSzPct val="100000"/>
              <a:buFont typeface="Lucida Grande"/>
              <a:buChar char="&gt;"/>
            </a:pPr>
            <a:r>
              <a:rPr lang="en-US" dirty="0">
                <a:solidFill>
                  <a:srgbClr val="509E2F"/>
                </a:solidFill>
                <a:latin typeface="Orgon Slab Light"/>
              </a:rPr>
              <a:t>Male:		</a:t>
            </a:r>
            <a:r>
              <a:rPr lang="en-US" dirty="0" smtClean="0">
                <a:solidFill>
                  <a:srgbClr val="509E2F"/>
                </a:solidFill>
                <a:latin typeface="Orgon Slab Light"/>
              </a:rPr>
              <a:t>1,549</a:t>
            </a:r>
            <a:endParaRPr lang="en-US" dirty="0">
              <a:solidFill>
                <a:srgbClr val="509E2F"/>
              </a:solidFill>
              <a:latin typeface="Orgon Slab Light"/>
            </a:endParaRPr>
          </a:p>
        </p:txBody>
      </p:sp>
    </p:spTree>
    <p:extLst>
      <p:ext uri="{BB962C8B-B14F-4D97-AF65-F5344CB8AC3E}">
        <p14:creationId xmlns:p14="http://schemas.microsoft.com/office/powerpoint/2010/main" val="858603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34538" y="994410"/>
            <a:ext cx="8809462" cy="5863590"/>
          </a:xfrm>
        </p:spPr>
        <p:txBody>
          <a:bodyPr>
            <a:normAutofit fontScale="85000" lnSpcReduction="10000"/>
          </a:bodyPr>
          <a:lstStyle/>
          <a:p>
            <a:r>
              <a:rPr lang="en-US" dirty="0" smtClean="0">
                <a:solidFill>
                  <a:srgbClr val="005F83"/>
                </a:solidFill>
              </a:rPr>
              <a:t>Three </a:t>
            </a:r>
            <a:r>
              <a:rPr lang="en-US" dirty="0">
                <a:solidFill>
                  <a:srgbClr val="005F83"/>
                </a:solidFill>
              </a:rPr>
              <a:t>Minute Thesis (3MT</a:t>
            </a:r>
            <a:r>
              <a:rPr lang="en-US" dirty="0" smtClean="0">
                <a:solidFill>
                  <a:srgbClr val="005F83"/>
                </a:solidFill>
              </a:rPr>
              <a:t>) held Oct 2017</a:t>
            </a:r>
            <a:endParaRPr lang="en-US" dirty="0">
              <a:solidFill>
                <a:srgbClr val="005F83"/>
              </a:solidFill>
            </a:endParaRPr>
          </a:p>
          <a:p>
            <a:pPr lvl="1"/>
            <a:r>
              <a:rPr lang="en-US" dirty="0"/>
              <a:t>24 grad students participated; 16 judges from campus and Rolla community participated</a:t>
            </a:r>
          </a:p>
          <a:p>
            <a:pPr lvl="2"/>
            <a:r>
              <a:rPr lang="en-US" dirty="0"/>
              <a:t>1</a:t>
            </a:r>
            <a:r>
              <a:rPr lang="en-US" baseline="30000" dirty="0"/>
              <a:t>st</a:t>
            </a:r>
            <a:r>
              <a:rPr lang="en-US" dirty="0"/>
              <a:t> Place – Meagan Kelso, PhD Materials Science and Engineering</a:t>
            </a:r>
          </a:p>
          <a:p>
            <a:pPr lvl="2"/>
            <a:r>
              <a:rPr lang="en-US" dirty="0"/>
              <a:t>2</a:t>
            </a:r>
            <a:r>
              <a:rPr lang="en-US" baseline="30000" dirty="0"/>
              <a:t>nd</a:t>
            </a:r>
            <a:r>
              <a:rPr lang="en-US" dirty="0"/>
              <a:t> Place – Vineet Alexander, PhD Chemical Engineering</a:t>
            </a:r>
          </a:p>
          <a:p>
            <a:pPr lvl="2"/>
            <a:r>
              <a:rPr lang="en-US" dirty="0"/>
              <a:t>People’s Choice: Sherif Fakher, PhD Petroleum Engineering</a:t>
            </a:r>
          </a:p>
          <a:p>
            <a:r>
              <a:rPr lang="en-US" dirty="0">
                <a:solidFill>
                  <a:srgbClr val="005F83"/>
                </a:solidFill>
              </a:rPr>
              <a:t>Fellowship Poster Session held Feb 2018</a:t>
            </a:r>
          </a:p>
          <a:p>
            <a:pPr lvl="1"/>
            <a:r>
              <a:rPr lang="en-US" dirty="0"/>
              <a:t>1</a:t>
            </a:r>
            <a:r>
              <a:rPr lang="en-US" baseline="30000" dirty="0"/>
              <a:t>st</a:t>
            </a:r>
            <a:r>
              <a:rPr lang="en-US" dirty="0"/>
              <a:t> Place - James Seman, PhD Explosives Engineering</a:t>
            </a:r>
          </a:p>
          <a:p>
            <a:pPr lvl="1"/>
            <a:r>
              <a:rPr lang="en-US" dirty="0"/>
              <a:t>2</a:t>
            </a:r>
            <a:r>
              <a:rPr lang="en-US" baseline="30000" dirty="0"/>
              <a:t>nd</a:t>
            </a:r>
            <a:r>
              <a:rPr lang="en-US" dirty="0"/>
              <a:t> Place - Andrew Taylor, PhD Aerospace Engineering</a:t>
            </a:r>
          </a:p>
          <a:p>
            <a:pPr lvl="1"/>
            <a:r>
              <a:rPr lang="en-US" dirty="0"/>
              <a:t>2</a:t>
            </a:r>
            <a:r>
              <a:rPr lang="en-US" baseline="30000" dirty="0"/>
              <a:t>nd</a:t>
            </a:r>
            <a:r>
              <a:rPr lang="en-US" dirty="0"/>
              <a:t> Place - Jaykob Maser, PhD Aerospace Engineering</a:t>
            </a:r>
          </a:p>
          <a:p>
            <a:pPr lvl="1"/>
            <a:r>
              <a:rPr lang="en-US" dirty="0"/>
              <a:t>Hon. Mention - Martín Di Stefano, PhD Aerospace Engineering</a:t>
            </a:r>
          </a:p>
          <a:p>
            <a:r>
              <a:rPr lang="en-US" dirty="0" smtClean="0">
                <a:solidFill>
                  <a:srgbClr val="005F83"/>
                </a:solidFill>
              </a:rPr>
              <a:t>Thesis/Dissertation Format Checks:</a:t>
            </a:r>
          </a:p>
          <a:p>
            <a:pPr lvl="1"/>
            <a:r>
              <a:rPr lang="en-US" dirty="0" smtClean="0"/>
              <a:t>89 FS17, 141 SP 18</a:t>
            </a:r>
          </a:p>
          <a:p>
            <a:pPr lvl="1"/>
            <a:r>
              <a:rPr lang="en-US" dirty="0" smtClean="0"/>
              <a:t>Each are between 80-400 pages in length</a:t>
            </a:r>
          </a:p>
          <a:p>
            <a:pPr lvl="1"/>
            <a:r>
              <a:rPr lang="en-US" dirty="0" smtClean="0"/>
              <a:t>Typically, each T/D is checked for formatting 3-6 times</a:t>
            </a:r>
          </a:p>
          <a:p>
            <a:r>
              <a:rPr lang="en-US" dirty="0" smtClean="0">
                <a:solidFill>
                  <a:srgbClr val="005F83"/>
                </a:solidFill>
              </a:rPr>
              <a:t>Technical Editing Spring 2018:</a:t>
            </a:r>
          </a:p>
          <a:p>
            <a:pPr lvl="1"/>
            <a:r>
              <a:rPr lang="en-US" dirty="0" smtClean="0"/>
              <a:t>1522 pages edited by 1 staff editor</a:t>
            </a:r>
          </a:p>
          <a:p>
            <a:pPr lvl="1"/>
            <a:r>
              <a:rPr lang="en-US" dirty="0" smtClean="0"/>
              <a:t>93 total walk-in sessions; 327 pages edited in sessions</a:t>
            </a:r>
          </a:p>
          <a:p>
            <a:r>
              <a:rPr lang="en-US" dirty="0" smtClean="0">
                <a:solidFill>
                  <a:srgbClr val="005F83"/>
                </a:solidFill>
              </a:rPr>
              <a:t>Graduate Advising</a:t>
            </a:r>
            <a:endParaRPr lang="en-US" dirty="0">
              <a:solidFill>
                <a:srgbClr val="005F83"/>
              </a:solidFill>
            </a:endParaRPr>
          </a:p>
          <a:p>
            <a:pPr lvl="1"/>
            <a:r>
              <a:rPr lang="en-US" dirty="0" smtClean="0"/>
              <a:t>473 student advising sessions in SP18</a:t>
            </a:r>
            <a:endParaRPr lang="en-US" dirty="0"/>
          </a:p>
        </p:txBody>
      </p:sp>
      <p:sp>
        <p:nvSpPr>
          <p:cNvPr id="3" name="Text Placeholder 2"/>
          <p:cNvSpPr>
            <a:spLocks noGrp="1"/>
          </p:cNvSpPr>
          <p:nvPr>
            <p:ph type="body" sz="quarter" idx="12"/>
          </p:nvPr>
        </p:nvSpPr>
        <p:spPr>
          <a:xfrm>
            <a:off x="414853" y="398180"/>
            <a:ext cx="8311135" cy="991999"/>
          </a:xfrm>
        </p:spPr>
        <p:txBody>
          <a:bodyPr>
            <a:normAutofit/>
          </a:bodyPr>
          <a:lstStyle/>
          <a:p>
            <a:pPr algn="ctr"/>
            <a:r>
              <a:rPr lang="en-US" sz="4000" dirty="0"/>
              <a:t>Office of Graduate Studies</a:t>
            </a:r>
          </a:p>
        </p:txBody>
      </p:sp>
    </p:spTree>
    <p:extLst>
      <p:ext uri="{BB962C8B-B14F-4D97-AF65-F5344CB8AC3E}">
        <p14:creationId xmlns:p14="http://schemas.microsoft.com/office/powerpoint/2010/main" val="3950973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03125" y="1539517"/>
            <a:ext cx="8155965" cy="4273296"/>
          </a:xfrm>
        </p:spPr>
        <p:txBody>
          <a:bodyPr numCol="1"/>
          <a:lstStyle/>
          <a:p>
            <a:pPr marL="457200" indent="-457200">
              <a:lnSpc>
                <a:spcPct val="125000"/>
              </a:lnSpc>
              <a:spcBef>
                <a:spcPts val="0"/>
              </a:spcBef>
              <a:buFont typeface="Wingdings 3" panose="05040102010807070707" pitchFamily="18" charset="2"/>
              <a:buChar char=""/>
            </a:pPr>
            <a:r>
              <a:rPr lang="en-US" sz="2800" b="1" dirty="0" smtClean="0">
                <a:solidFill>
                  <a:srgbClr val="005F83"/>
                </a:solidFill>
                <a:latin typeface="Orgon Slab" panose="02000503000000020004" pitchFamily="50" charset="0"/>
              </a:rPr>
              <a:t>Strategic Plan Update</a:t>
            </a:r>
          </a:p>
          <a:p>
            <a:pPr marL="457200" indent="-457200">
              <a:lnSpc>
                <a:spcPct val="125000"/>
              </a:lnSpc>
              <a:spcBef>
                <a:spcPts val="0"/>
              </a:spcBef>
              <a:buFont typeface="Wingdings 3" panose="05040102010807070707" pitchFamily="18" charset="2"/>
              <a:buChar char=""/>
            </a:pPr>
            <a:r>
              <a:rPr lang="en-US" sz="2800" b="1" dirty="0" smtClean="0">
                <a:solidFill>
                  <a:srgbClr val="005F83"/>
                </a:solidFill>
                <a:latin typeface="Orgon Slab" panose="02000503000000020004" pitchFamily="50" charset="0"/>
              </a:rPr>
              <a:t>HLC Update</a:t>
            </a:r>
          </a:p>
          <a:p>
            <a:pPr marL="457200" indent="-457200">
              <a:lnSpc>
                <a:spcPct val="125000"/>
              </a:lnSpc>
              <a:spcBef>
                <a:spcPts val="0"/>
              </a:spcBef>
              <a:buFont typeface="Wingdings 3" panose="05040102010807070707" pitchFamily="18" charset="2"/>
              <a:buChar char=""/>
            </a:pPr>
            <a:r>
              <a:rPr lang="en-US" sz="2800" b="1" dirty="0" smtClean="0">
                <a:solidFill>
                  <a:srgbClr val="005F83"/>
                </a:solidFill>
                <a:latin typeface="Orgon Slab" panose="02000503000000020004" pitchFamily="50" charset="0"/>
              </a:rPr>
              <a:t>FERRC Awards</a:t>
            </a:r>
          </a:p>
          <a:p>
            <a:pPr marL="457200" lvl="1" indent="0" defTabSz="484188">
              <a:lnSpc>
                <a:spcPct val="125000"/>
              </a:lnSpc>
              <a:spcBef>
                <a:spcPts val="0"/>
              </a:spcBef>
              <a:buNone/>
            </a:pPr>
            <a:r>
              <a:rPr lang="en-US" sz="2800" b="1" dirty="0" smtClean="0">
                <a:solidFill>
                  <a:srgbClr val="005F83"/>
                </a:solidFill>
                <a:latin typeface="Orgon Slab" panose="02000503000000020004" pitchFamily="50" charset="0"/>
              </a:rPr>
              <a:t>Gary Long				Kelly Liu</a:t>
            </a:r>
          </a:p>
          <a:p>
            <a:pPr marL="457200" lvl="1" indent="0" defTabSz="484188">
              <a:lnSpc>
                <a:spcPct val="125000"/>
              </a:lnSpc>
              <a:spcBef>
                <a:spcPts val="0"/>
              </a:spcBef>
              <a:buNone/>
            </a:pPr>
            <a:r>
              <a:rPr lang="en-US" sz="2800" b="1" dirty="0" smtClean="0">
                <a:solidFill>
                  <a:srgbClr val="005F83"/>
                </a:solidFill>
                <a:latin typeface="Orgon Slab" panose="02000503000000020004" pitchFamily="50" charset="0"/>
              </a:rPr>
              <a:t>Bill Fahrenholtz		John Myers</a:t>
            </a:r>
          </a:p>
          <a:p>
            <a:pPr marL="457200" lvl="1" indent="0" defTabSz="484188">
              <a:lnSpc>
                <a:spcPct val="125000"/>
              </a:lnSpc>
              <a:spcBef>
                <a:spcPts val="0"/>
              </a:spcBef>
              <a:buNone/>
            </a:pPr>
            <a:r>
              <a:rPr lang="en-US" sz="2800" b="1" dirty="0" smtClean="0">
                <a:solidFill>
                  <a:srgbClr val="005F83"/>
                </a:solidFill>
                <a:latin typeface="Orgon Slab" panose="02000503000000020004" pitchFamily="50" charset="0"/>
              </a:rPr>
              <a:t>Samuel Frimpong	Franca Oboh-Ikuenobe</a:t>
            </a:r>
          </a:p>
          <a:p>
            <a:pPr marL="457200" lvl="1" indent="0" defTabSz="484188">
              <a:lnSpc>
                <a:spcPct val="125000"/>
              </a:lnSpc>
              <a:spcBef>
                <a:spcPts val="0"/>
              </a:spcBef>
              <a:buNone/>
            </a:pPr>
            <a:r>
              <a:rPr lang="en-US" sz="2800" b="1" dirty="0" smtClean="0">
                <a:solidFill>
                  <a:srgbClr val="005F83"/>
                </a:solidFill>
                <a:latin typeface="Orgon Slab" panose="02000503000000020004" pitchFamily="50" charset="0"/>
              </a:rPr>
              <a:t>Kamal Khayat			David Rogers	</a:t>
            </a:r>
          </a:p>
          <a:p>
            <a:pPr lvl="1">
              <a:lnSpc>
                <a:spcPct val="125000"/>
              </a:lnSpc>
              <a:spcBef>
                <a:spcPts val="0"/>
              </a:spcBef>
              <a:buFont typeface="Arial" panose="020B0604020202020204" pitchFamily="34" charset="0"/>
              <a:buChar char="•"/>
            </a:pPr>
            <a:endParaRPr lang="en-US" sz="2800" b="1" dirty="0" smtClean="0">
              <a:solidFill>
                <a:srgbClr val="005F83"/>
              </a:solidFill>
              <a:latin typeface="Orgon Slab" panose="02000503000000020004" pitchFamily="50" charset="0"/>
            </a:endParaRPr>
          </a:p>
          <a:p>
            <a:pPr lvl="1">
              <a:lnSpc>
                <a:spcPct val="125000"/>
              </a:lnSpc>
              <a:spcBef>
                <a:spcPts val="0"/>
              </a:spcBef>
              <a:buFont typeface="Arial" panose="020B0604020202020204" pitchFamily="34" charset="0"/>
              <a:buChar char="•"/>
            </a:pPr>
            <a:endParaRPr lang="en-US" sz="2800" b="1" dirty="0">
              <a:solidFill>
                <a:srgbClr val="005F83"/>
              </a:solidFill>
              <a:latin typeface="Orgon Slab" panose="02000503000000020004" pitchFamily="50" charset="0"/>
            </a:endParaRPr>
          </a:p>
          <a:p>
            <a:pPr lvl="1">
              <a:lnSpc>
                <a:spcPct val="125000"/>
              </a:lnSpc>
              <a:spcBef>
                <a:spcPts val="0"/>
              </a:spcBef>
              <a:buFont typeface="Arial" panose="020B0604020202020204" pitchFamily="34" charset="0"/>
              <a:buChar char="•"/>
            </a:pPr>
            <a:endParaRPr lang="en-US" sz="2800" b="1" dirty="0" smtClean="0">
              <a:solidFill>
                <a:srgbClr val="005F83"/>
              </a:solidFill>
              <a:latin typeface="Orgon Slab" panose="02000503000000020004" pitchFamily="50" charset="0"/>
            </a:endParaRPr>
          </a:p>
          <a:p>
            <a:pPr lvl="1">
              <a:lnSpc>
                <a:spcPct val="125000"/>
              </a:lnSpc>
              <a:spcBef>
                <a:spcPts val="0"/>
              </a:spcBef>
              <a:buFont typeface="Arial" panose="020B0604020202020204" pitchFamily="34" charset="0"/>
              <a:buChar char="•"/>
            </a:pPr>
            <a:endParaRPr lang="en-US" sz="2800" b="1" dirty="0">
              <a:solidFill>
                <a:srgbClr val="005F83"/>
              </a:solidFill>
              <a:latin typeface="Orgon Slab" panose="02000503000000020004" pitchFamily="50" charset="0"/>
            </a:endParaRPr>
          </a:p>
          <a:p>
            <a:pPr lvl="1">
              <a:lnSpc>
                <a:spcPct val="125000"/>
              </a:lnSpc>
              <a:spcBef>
                <a:spcPts val="0"/>
              </a:spcBef>
              <a:buFont typeface="Arial" panose="020B0604020202020204" pitchFamily="34" charset="0"/>
              <a:buChar char="•"/>
            </a:pPr>
            <a:endParaRPr lang="en-US" sz="2800" b="1" dirty="0" smtClean="0">
              <a:solidFill>
                <a:srgbClr val="005F83"/>
              </a:solidFill>
              <a:latin typeface="Orgon Slab" panose="02000503000000020004" pitchFamily="50" charset="0"/>
            </a:endParaRPr>
          </a:p>
          <a:p>
            <a:pPr marL="0" indent="0">
              <a:lnSpc>
                <a:spcPct val="125000"/>
              </a:lnSpc>
              <a:spcBef>
                <a:spcPts val="0"/>
              </a:spcBef>
              <a:buNone/>
            </a:pPr>
            <a:endParaRPr lang="en-US" sz="2800" b="1" dirty="0" smtClean="0">
              <a:solidFill>
                <a:srgbClr val="005F83"/>
              </a:solidFill>
              <a:latin typeface="Orgon Slab" panose="02000503000000020004" pitchFamily="50" charset="0"/>
            </a:endParaRPr>
          </a:p>
        </p:txBody>
      </p:sp>
      <p:sp>
        <p:nvSpPr>
          <p:cNvPr id="5" name="Text Placeholder 2"/>
          <p:cNvSpPr>
            <a:spLocks noGrp="1"/>
          </p:cNvSpPr>
          <p:nvPr>
            <p:ph type="body" sz="quarter" idx="12"/>
          </p:nvPr>
        </p:nvSpPr>
        <p:spPr>
          <a:xfrm>
            <a:off x="2949046" y="605275"/>
            <a:ext cx="3120827" cy="601907"/>
          </a:xfrm>
        </p:spPr>
        <p:txBody>
          <a:bodyPr>
            <a:noAutofit/>
          </a:bodyPr>
          <a:lstStyle/>
          <a:p>
            <a:pPr algn="ctr">
              <a:lnSpc>
                <a:spcPct val="100000"/>
              </a:lnSpc>
              <a:spcBef>
                <a:spcPts val="0"/>
              </a:spcBef>
            </a:pPr>
            <a:r>
              <a:rPr lang="en-US" sz="4400" b="1" dirty="0" smtClean="0">
                <a:latin typeface="Orgon Slab" panose="02000503000000020004" pitchFamily="50" charset="0"/>
              </a:rPr>
              <a:t>UPDATES</a:t>
            </a:r>
          </a:p>
        </p:txBody>
      </p:sp>
    </p:spTree>
    <p:extLst>
      <p:ext uri="{BB962C8B-B14F-4D97-AF65-F5344CB8AC3E}">
        <p14:creationId xmlns:p14="http://schemas.microsoft.com/office/powerpoint/2010/main" val="2817630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10944" y="1832564"/>
            <a:ext cx="7906583" cy="4150225"/>
          </a:xfrm>
        </p:spPr>
        <p:txBody>
          <a:bodyPr/>
          <a:lstStyle/>
          <a:p>
            <a:pPr marL="457200" indent="-457200">
              <a:lnSpc>
                <a:spcPct val="125000"/>
              </a:lnSpc>
              <a:spcBef>
                <a:spcPts val="0"/>
              </a:spcBef>
              <a:buFont typeface="Wingdings 3" panose="05040102010807070707" pitchFamily="18" charset="2"/>
              <a:buChar char=""/>
            </a:pPr>
            <a:r>
              <a:rPr lang="en-US" sz="2800" b="1" dirty="0">
                <a:solidFill>
                  <a:srgbClr val="005F83"/>
                </a:solidFill>
                <a:latin typeface="Orgon Slab" panose="02000503000000020004" pitchFamily="50" charset="0"/>
              </a:rPr>
              <a:t>Initial Faculty Counts for 2018-19</a:t>
            </a:r>
            <a:endParaRPr lang="en-US" sz="2800" b="1" dirty="0">
              <a:latin typeface="Orgon Slab" panose="02000503000000020004" pitchFamily="50" charset="0"/>
            </a:endParaRPr>
          </a:p>
          <a:p>
            <a:pPr marL="457200" indent="-457200">
              <a:lnSpc>
                <a:spcPct val="125000"/>
              </a:lnSpc>
              <a:spcBef>
                <a:spcPts val="0"/>
              </a:spcBef>
              <a:buFont typeface="Wingdings 3" panose="05040102010807070707" pitchFamily="18" charset="2"/>
              <a:buChar char=""/>
            </a:pPr>
            <a:r>
              <a:rPr lang="en-US" sz="2800" b="1" dirty="0" smtClean="0">
                <a:solidFill>
                  <a:srgbClr val="005F83"/>
                </a:solidFill>
                <a:latin typeface="Orgon Slab" panose="02000503000000020004" pitchFamily="50" charset="0"/>
              </a:rPr>
              <a:t>Tentative Raise Pool</a:t>
            </a:r>
          </a:p>
          <a:p>
            <a:pPr marL="457200" indent="-457200">
              <a:lnSpc>
                <a:spcPct val="125000"/>
              </a:lnSpc>
              <a:spcBef>
                <a:spcPts val="0"/>
              </a:spcBef>
              <a:buFont typeface="Wingdings 3" panose="05040102010807070707" pitchFamily="18" charset="2"/>
              <a:buChar char=""/>
            </a:pPr>
            <a:r>
              <a:rPr lang="en-US" sz="2800" b="1" dirty="0" smtClean="0">
                <a:solidFill>
                  <a:srgbClr val="005F83"/>
                </a:solidFill>
                <a:latin typeface="Orgon Slab" panose="02000503000000020004" pitchFamily="50" charset="0"/>
              </a:rPr>
              <a:t>Leadership Changes</a:t>
            </a:r>
          </a:p>
          <a:p>
            <a:pPr marL="857250" lvl="1" indent="-457200">
              <a:lnSpc>
                <a:spcPct val="125000"/>
              </a:lnSpc>
              <a:spcBef>
                <a:spcPts val="0"/>
              </a:spcBef>
              <a:buFont typeface="Arial" panose="020B0604020202020204" pitchFamily="34" charset="0"/>
              <a:buChar char="•"/>
            </a:pPr>
            <a:r>
              <a:rPr lang="en-US" sz="2800" b="1" dirty="0" smtClean="0">
                <a:solidFill>
                  <a:srgbClr val="005F83"/>
                </a:solidFill>
                <a:latin typeface="Orgon Slab" panose="02000503000000020004" pitchFamily="50" charset="0"/>
              </a:rPr>
              <a:t>Mining &amp; Nuclear Engineering</a:t>
            </a:r>
          </a:p>
          <a:p>
            <a:pPr marL="857250" lvl="1" indent="-457200">
              <a:lnSpc>
                <a:spcPct val="125000"/>
              </a:lnSpc>
              <a:spcBef>
                <a:spcPts val="0"/>
              </a:spcBef>
              <a:buFont typeface="Arial" panose="020B0604020202020204" pitchFamily="34" charset="0"/>
              <a:buChar char="•"/>
            </a:pPr>
            <a:r>
              <a:rPr lang="en-US" sz="2800" b="1" dirty="0" smtClean="0">
                <a:solidFill>
                  <a:srgbClr val="005F83"/>
                </a:solidFill>
                <a:latin typeface="Orgon Slab" panose="02000503000000020004" pitchFamily="50" charset="0"/>
              </a:rPr>
              <a:t>Library</a:t>
            </a:r>
          </a:p>
          <a:p>
            <a:pPr marL="857250" lvl="1" indent="-457200">
              <a:lnSpc>
                <a:spcPct val="125000"/>
              </a:lnSpc>
              <a:spcBef>
                <a:spcPts val="0"/>
              </a:spcBef>
              <a:buFont typeface="Arial" panose="020B0604020202020204" pitchFamily="34" charset="0"/>
              <a:buChar char="•"/>
            </a:pPr>
            <a:r>
              <a:rPr lang="en-US" sz="2800" b="1" dirty="0" smtClean="0">
                <a:solidFill>
                  <a:srgbClr val="005F83"/>
                </a:solidFill>
                <a:latin typeface="Orgon Slab" panose="02000503000000020004" pitchFamily="50" charset="0"/>
              </a:rPr>
              <a:t>Global</a:t>
            </a:r>
            <a:endParaRPr lang="en-US" sz="2800" b="1" dirty="0">
              <a:latin typeface="Orgon Slab" panose="02000503000000020004" pitchFamily="50" charset="0"/>
            </a:endParaRPr>
          </a:p>
        </p:txBody>
      </p:sp>
      <p:sp>
        <p:nvSpPr>
          <p:cNvPr id="5" name="Text Placeholder 2"/>
          <p:cNvSpPr>
            <a:spLocks noGrp="1"/>
          </p:cNvSpPr>
          <p:nvPr>
            <p:ph type="body" sz="quarter" idx="12"/>
          </p:nvPr>
        </p:nvSpPr>
        <p:spPr>
          <a:xfrm>
            <a:off x="2949046" y="605275"/>
            <a:ext cx="3120827" cy="601907"/>
          </a:xfrm>
        </p:spPr>
        <p:txBody>
          <a:bodyPr>
            <a:noAutofit/>
          </a:bodyPr>
          <a:lstStyle/>
          <a:p>
            <a:pPr algn="ctr">
              <a:lnSpc>
                <a:spcPct val="100000"/>
              </a:lnSpc>
              <a:spcBef>
                <a:spcPts val="0"/>
              </a:spcBef>
            </a:pPr>
            <a:r>
              <a:rPr lang="en-US" sz="4400" b="1" dirty="0" smtClean="0">
                <a:latin typeface="Orgon Slab" panose="02000503000000020004" pitchFamily="50" charset="0"/>
              </a:rPr>
              <a:t>UPDATES</a:t>
            </a:r>
          </a:p>
        </p:txBody>
      </p:sp>
    </p:spTree>
    <p:extLst>
      <p:ext uri="{BB962C8B-B14F-4D97-AF65-F5344CB8AC3E}">
        <p14:creationId xmlns:p14="http://schemas.microsoft.com/office/powerpoint/2010/main" val="1141813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43505" y="2612117"/>
            <a:ext cx="4779809" cy="1149985"/>
          </a:xfrm>
        </p:spPr>
        <p:txBody>
          <a:bodyPr>
            <a:normAutofit/>
          </a:bodyPr>
          <a:lstStyle/>
          <a:p>
            <a:pPr algn="ctr"/>
            <a:r>
              <a:rPr lang="en-US" sz="6000" dirty="0" smtClean="0"/>
              <a:t>QUESTIONS?</a:t>
            </a:r>
            <a:endParaRPr lang="en-US" sz="6000" dirty="0"/>
          </a:p>
        </p:txBody>
      </p:sp>
    </p:spTree>
    <p:extLst>
      <p:ext uri="{BB962C8B-B14F-4D97-AF65-F5344CB8AC3E}">
        <p14:creationId xmlns:p14="http://schemas.microsoft.com/office/powerpoint/2010/main" val="569230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90">
          <a:fgClr>
            <a:srgbClr val="61BE46"/>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65" y="613269"/>
            <a:ext cx="5423016" cy="817562"/>
          </a:xfrm>
        </p:spPr>
        <p:txBody>
          <a:bodyPr/>
          <a:lstStyle/>
          <a:p>
            <a:r>
              <a:rPr lang="en-US" sz="5400" dirty="0" smtClean="0"/>
              <a:t>Division Updates</a:t>
            </a:r>
            <a:endParaRPr lang="en-US" sz="5400" dirty="0"/>
          </a:p>
        </p:txBody>
      </p:sp>
      <p:sp>
        <p:nvSpPr>
          <p:cNvPr id="3" name="Text Placeholder 2"/>
          <p:cNvSpPr>
            <a:spLocks noGrp="1"/>
          </p:cNvSpPr>
          <p:nvPr>
            <p:ph type="body" sz="quarter" idx="10"/>
          </p:nvPr>
        </p:nvSpPr>
        <p:spPr/>
        <p:txBody>
          <a:bodyPr/>
          <a:lstStyle/>
          <a:p>
            <a:r>
              <a:rPr lang="en-US" dirty="0" smtClean="0"/>
              <a:t>Faculty Senate Meeting</a:t>
            </a:r>
          </a:p>
          <a:p>
            <a:r>
              <a:rPr lang="en-US" dirty="0" smtClean="0"/>
              <a:t>Thursday, June 14, 2018</a:t>
            </a:r>
            <a:endParaRPr lang="en-US" dirty="0"/>
          </a:p>
        </p:txBody>
      </p:sp>
    </p:spTree>
    <p:extLst>
      <p:ext uri="{BB962C8B-B14F-4D97-AF65-F5344CB8AC3E}">
        <p14:creationId xmlns:p14="http://schemas.microsoft.com/office/powerpoint/2010/main" val="821176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807325897"/>
              </p:ext>
            </p:extLst>
          </p:nvPr>
        </p:nvGraphicFramePr>
        <p:xfrm>
          <a:off x="139332" y="1090152"/>
          <a:ext cx="8856624" cy="4939755"/>
        </p:xfrm>
        <a:graphic>
          <a:graphicData uri="http://schemas.openxmlformats.org/drawingml/2006/table">
            <a:tbl>
              <a:tblPr/>
              <a:tblGrid>
                <a:gridCol w="4362999">
                  <a:extLst>
                    <a:ext uri="{9D8B030D-6E8A-4147-A177-3AD203B41FA5}">
                      <a16:colId xmlns:a16="http://schemas.microsoft.com/office/drawing/2014/main" val="20000"/>
                    </a:ext>
                  </a:extLst>
                </a:gridCol>
                <a:gridCol w="4493625">
                  <a:extLst>
                    <a:ext uri="{9D8B030D-6E8A-4147-A177-3AD203B41FA5}">
                      <a16:colId xmlns:a16="http://schemas.microsoft.com/office/drawing/2014/main" val="20001"/>
                    </a:ext>
                  </a:extLst>
                </a:gridCol>
              </a:tblGrid>
              <a:tr h="236917">
                <a:tc>
                  <a:txBody>
                    <a:bodyPr/>
                    <a:lstStyle/>
                    <a:p>
                      <a:pPr algn="ctr"/>
                      <a:r>
                        <a:rPr lang="en-US" sz="1200" b="1" dirty="0" smtClean="0">
                          <a:solidFill>
                            <a:srgbClr val="005F83"/>
                          </a:solidFill>
                          <a:latin typeface="Orgon Slab" panose="02000503000000020004" pitchFamily="50" charset="0"/>
                        </a:rPr>
                        <a:t>Major Accomplishments</a:t>
                      </a:r>
                      <a:endParaRPr lang="en-US" sz="1200" b="1" dirty="0">
                        <a:solidFill>
                          <a:srgbClr val="005F83"/>
                        </a:solidFill>
                        <a:latin typeface="Orgon Slab" panose="02000503000000020004" pitchFamily="50" charset="0"/>
                      </a:endParaRP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005F83"/>
                          </a:solidFill>
                          <a:latin typeface="Orgon Slab" panose="02000503000000020004" pitchFamily="50" charset="0"/>
                        </a:rPr>
                        <a:t>Immediate Plans</a:t>
                      </a:r>
                      <a:endParaRPr lang="en-US" sz="1600" b="1" dirty="0" smtClean="0">
                        <a:solidFill>
                          <a:srgbClr val="005F83"/>
                        </a:solidFill>
                        <a:latin typeface="Orgon Slab" panose="02000503000000020004" pitchFamily="50" charset="0"/>
                      </a:endParaRP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912132">
                <a:tc rowSpan="3">
                  <a:txBody>
                    <a:bodyPr/>
                    <a:lstStyle/>
                    <a:p>
                      <a:pPr marL="285750" indent="-285750">
                        <a:spcBef>
                          <a:spcPts val="600"/>
                        </a:spcBef>
                        <a:buClr>
                          <a:srgbClr val="509E2F"/>
                        </a:buClr>
                        <a:buSzPct val="100000"/>
                        <a:buFont typeface="Wingdings" charset="2"/>
                        <a:buChar char="Ø"/>
                      </a:pPr>
                      <a:r>
                        <a:rPr lang="en-US" sz="1400" baseline="0" dirty="0" smtClean="0">
                          <a:solidFill>
                            <a:srgbClr val="509E2F"/>
                          </a:solidFill>
                          <a:latin typeface="Arial"/>
                          <a:cs typeface="Arial"/>
                        </a:rPr>
                        <a:t>Gap Analysis on Faculty Development report discussed with the Provost</a:t>
                      </a:r>
                    </a:p>
                    <a:p>
                      <a:pPr marL="285750" indent="-285750">
                        <a:spcBef>
                          <a:spcPts val="600"/>
                        </a:spcBef>
                        <a:buClr>
                          <a:srgbClr val="509E2F"/>
                        </a:buClr>
                        <a:buSzPct val="100000"/>
                        <a:buFont typeface="Wingdings" charset="2"/>
                        <a:buChar char="Ø"/>
                      </a:pPr>
                      <a:r>
                        <a:rPr lang="en-US" sz="1400" dirty="0" smtClean="0">
                          <a:solidFill>
                            <a:srgbClr val="509E2F"/>
                          </a:solidFill>
                          <a:latin typeface="Arial"/>
                          <a:cs typeface="Arial"/>
                        </a:rPr>
                        <a:t>May</a:t>
                      </a:r>
                      <a:r>
                        <a:rPr lang="en-US" sz="1400" baseline="0" dirty="0" smtClean="0">
                          <a:solidFill>
                            <a:srgbClr val="509E2F"/>
                          </a:solidFill>
                          <a:latin typeface="Arial"/>
                          <a:cs typeface="Arial"/>
                        </a:rPr>
                        <a:t> 2</a:t>
                      </a:r>
                      <a:r>
                        <a:rPr lang="en-US" sz="1400" baseline="30000" dirty="0" smtClean="0">
                          <a:solidFill>
                            <a:srgbClr val="509E2F"/>
                          </a:solidFill>
                          <a:latin typeface="Arial"/>
                          <a:cs typeface="Arial"/>
                        </a:rPr>
                        <a:t>nd</a:t>
                      </a:r>
                      <a:r>
                        <a:rPr lang="en-US" sz="1400" baseline="0" dirty="0" smtClean="0">
                          <a:solidFill>
                            <a:srgbClr val="509E2F"/>
                          </a:solidFill>
                          <a:latin typeface="Arial"/>
                          <a:cs typeface="Arial"/>
                        </a:rPr>
                        <a:t>: Promotion and Tenure at Missouri S&amp;T</a:t>
                      </a:r>
                    </a:p>
                    <a:p>
                      <a:pPr marL="285750" marR="0" lvl="0" indent="-285750" algn="l" defTabSz="457200" rtl="0" eaLnBrk="1" fontAlgn="auto" latinLnBrk="0" hangingPunct="1">
                        <a:lnSpc>
                          <a:spcPct val="100000"/>
                        </a:lnSpc>
                        <a:spcBef>
                          <a:spcPts val="600"/>
                        </a:spcBef>
                        <a:spcAft>
                          <a:spcPts val="0"/>
                        </a:spcAft>
                        <a:buClr>
                          <a:srgbClr val="509E2F"/>
                        </a:buClr>
                        <a:buSzPct val="100000"/>
                        <a:buFont typeface="Wingdings" charset="2"/>
                        <a:buChar char="Ø"/>
                        <a:tabLst/>
                        <a:defRPr/>
                      </a:pPr>
                      <a:r>
                        <a:rPr lang="en-US" sz="1400" baseline="0" dirty="0" smtClean="0">
                          <a:solidFill>
                            <a:srgbClr val="509E2F"/>
                          </a:solidFill>
                          <a:latin typeface="Arial"/>
                          <a:cs typeface="Arial"/>
                        </a:rPr>
                        <a:t>May 11</a:t>
                      </a:r>
                      <a:r>
                        <a:rPr lang="en-US" sz="1400" baseline="30000" dirty="0" smtClean="0">
                          <a:solidFill>
                            <a:srgbClr val="509E2F"/>
                          </a:solidFill>
                          <a:latin typeface="Arial"/>
                          <a:cs typeface="Arial"/>
                        </a:rPr>
                        <a:t>th</a:t>
                      </a:r>
                      <a:r>
                        <a:rPr lang="en-US" sz="1400" baseline="0" dirty="0" smtClean="0">
                          <a:solidFill>
                            <a:srgbClr val="509E2F"/>
                          </a:solidFill>
                          <a:latin typeface="Arial"/>
                          <a:cs typeface="Arial"/>
                        </a:rPr>
                        <a:t>:Celebration event for Dr. Harvest Collier and his vision with CERTI</a:t>
                      </a:r>
                    </a:p>
                    <a:p>
                      <a:pPr marL="285750" marR="0" lvl="0" indent="-285750" algn="l" defTabSz="457200" rtl="0" eaLnBrk="1" fontAlgn="auto" latinLnBrk="0" hangingPunct="1">
                        <a:lnSpc>
                          <a:spcPct val="100000"/>
                        </a:lnSpc>
                        <a:spcBef>
                          <a:spcPts val="600"/>
                        </a:spcBef>
                        <a:spcAft>
                          <a:spcPts val="0"/>
                        </a:spcAft>
                        <a:buClr>
                          <a:srgbClr val="509E2F"/>
                        </a:buClr>
                        <a:buSzPct val="100000"/>
                        <a:buFont typeface="Wingdings" charset="2"/>
                        <a:buChar char="Ø"/>
                        <a:tabLst/>
                        <a:defRPr/>
                      </a:pPr>
                      <a:r>
                        <a:rPr lang="en-US" sz="1400" baseline="0" dirty="0" smtClean="0">
                          <a:solidFill>
                            <a:srgbClr val="509E2F"/>
                          </a:solidFill>
                          <a:latin typeface="Arial"/>
                          <a:cs typeface="Arial"/>
                        </a:rPr>
                        <a:t> May 25</a:t>
                      </a:r>
                      <a:r>
                        <a:rPr lang="en-US" sz="1400" baseline="30000" dirty="0" smtClean="0">
                          <a:solidFill>
                            <a:srgbClr val="509E2F"/>
                          </a:solidFill>
                          <a:latin typeface="Arial"/>
                          <a:cs typeface="Arial"/>
                        </a:rPr>
                        <a:t>th</a:t>
                      </a:r>
                      <a:r>
                        <a:rPr lang="en-US" sz="1400" baseline="0" dirty="0" smtClean="0">
                          <a:solidFill>
                            <a:srgbClr val="509E2F"/>
                          </a:solidFill>
                          <a:latin typeface="Arial"/>
                          <a:cs typeface="Arial"/>
                        </a:rPr>
                        <a:t>: Getting Started with Canvas</a:t>
                      </a:r>
                    </a:p>
                    <a:p>
                      <a:pPr marL="285750" indent="-285750">
                        <a:spcBef>
                          <a:spcPts val="600"/>
                        </a:spcBef>
                        <a:buClr>
                          <a:srgbClr val="509E2F"/>
                        </a:buClr>
                        <a:buSzPct val="100000"/>
                        <a:buFont typeface="Wingdings" charset="2"/>
                        <a:buChar char="Ø"/>
                      </a:pPr>
                      <a:r>
                        <a:rPr lang="en-US" sz="1400" baseline="0" dirty="0" smtClean="0">
                          <a:solidFill>
                            <a:srgbClr val="509E2F"/>
                          </a:solidFill>
                          <a:latin typeface="Arial"/>
                          <a:cs typeface="Arial"/>
                        </a:rPr>
                        <a:t>Grant proposals reviewed and announced</a:t>
                      </a:r>
                    </a:p>
                    <a:p>
                      <a:pPr marL="285750" indent="-285750">
                        <a:spcBef>
                          <a:spcPts val="600"/>
                        </a:spcBef>
                        <a:buClr>
                          <a:srgbClr val="509E2F"/>
                        </a:buClr>
                        <a:buSzPct val="100000"/>
                        <a:buFont typeface="Wingdings" charset="2"/>
                        <a:buChar char="Ø"/>
                      </a:pPr>
                      <a:r>
                        <a:rPr lang="en-US" sz="1400" baseline="0" dirty="0" smtClean="0">
                          <a:solidFill>
                            <a:srgbClr val="509E2F"/>
                          </a:solidFill>
                          <a:latin typeface="Arial"/>
                          <a:cs typeface="Arial"/>
                        </a:rPr>
                        <a:t>$1,000 awarded to one faculty member through Publishing Results of Past Mini-Grants</a:t>
                      </a:r>
                    </a:p>
                    <a:p>
                      <a:pPr marL="285750" indent="-285750">
                        <a:spcBef>
                          <a:spcPts val="600"/>
                        </a:spcBef>
                        <a:buClr>
                          <a:srgbClr val="509E2F"/>
                        </a:buClr>
                        <a:buSzPct val="100000"/>
                        <a:buFont typeface="Wingdings" charset="2"/>
                        <a:buChar char="Ø"/>
                      </a:pPr>
                      <a:r>
                        <a:rPr lang="en-US" sz="1400" baseline="0" dirty="0" smtClean="0">
                          <a:solidFill>
                            <a:srgbClr val="509E2F"/>
                          </a:solidFill>
                          <a:latin typeface="Arial"/>
                          <a:cs typeface="Arial"/>
                        </a:rPr>
                        <a:t>$32,068 awarded to five faculty for the Mini Sabbatical program</a:t>
                      </a:r>
                    </a:p>
                    <a:p>
                      <a:pPr marL="285750" indent="-285750">
                        <a:spcBef>
                          <a:spcPts val="600"/>
                        </a:spcBef>
                        <a:buClr>
                          <a:srgbClr val="509E2F"/>
                        </a:buClr>
                        <a:buSzPct val="100000"/>
                        <a:buFont typeface="Wingdings" charset="2"/>
                        <a:buChar char="Ø"/>
                      </a:pPr>
                      <a:r>
                        <a:rPr lang="en-US" sz="1400" baseline="0" dirty="0" smtClean="0">
                          <a:solidFill>
                            <a:srgbClr val="509E2F"/>
                          </a:solidFill>
                          <a:latin typeface="Arial"/>
                          <a:cs typeface="Arial"/>
                        </a:rPr>
                        <a:t>$24,962 awarded to two individual and three group proposals for the Educational Research Mini-Grant program</a:t>
                      </a:r>
                    </a:p>
                    <a:p>
                      <a:pPr marL="285750" indent="-285750">
                        <a:spcBef>
                          <a:spcPts val="600"/>
                        </a:spcBef>
                        <a:buClr>
                          <a:srgbClr val="509E2F"/>
                        </a:buClr>
                        <a:buSzPct val="100000"/>
                        <a:buFont typeface="Wingdings" charset="2"/>
                        <a:buChar char="Ø"/>
                      </a:pPr>
                      <a:r>
                        <a:rPr lang="en-US" sz="1400" baseline="0" dirty="0" smtClean="0">
                          <a:solidFill>
                            <a:srgbClr val="509E2F"/>
                          </a:solidFill>
                          <a:latin typeface="Arial"/>
                          <a:cs typeface="Arial"/>
                        </a:rPr>
                        <a:t>Met with Barb Palmer to adopt administration of Faculty Campus Awards Process</a:t>
                      </a:r>
                    </a:p>
                    <a:p>
                      <a:pPr marL="285750" indent="-285750">
                        <a:spcBef>
                          <a:spcPts val="600"/>
                        </a:spcBef>
                        <a:buClr>
                          <a:srgbClr val="509E2F"/>
                        </a:buClr>
                        <a:buSzPct val="100000"/>
                        <a:buFont typeface="Wingdings" charset="2"/>
                        <a:buChar char="Ø"/>
                      </a:pPr>
                      <a:r>
                        <a:rPr lang="en-US" sz="1400" baseline="0" dirty="0" smtClean="0">
                          <a:solidFill>
                            <a:srgbClr val="509E2F"/>
                          </a:solidFill>
                          <a:latin typeface="Arial"/>
                          <a:cs typeface="Arial"/>
                        </a:rPr>
                        <a:t>Developed schedule for Early Career Faculty Forums for AY18-19</a:t>
                      </a:r>
                    </a:p>
                  </a:txBody>
                  <a:tcP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marL="228600" marR="0" indent="-228600" algn="l" defTabSz="457200" rtl="0" eaLnBrk="1" fontAlgn="auto" latinLnBrk="0" hangingPunct="1">
                        <a:lnSpc>
                          <a:spcPct val="100000"/>
                        </a:lnSpc>
                        <a:spcBef>
                          <a:spcPts val="0"/>
                        </a:spcBef>
                        <a:spcAft>
                          <a:spcPts val="600"/>
                        </a:spcAft>
                        <a:buClr>
                          <a:srgbClr val="509E2F"/>
                        </a:buClr>
                        <a:buSzTx/>
                        <a:buFont typeface="Wingdings" charset="2"/>
                        <a:buChar char="Ø"/>
                        <a:tabLst/>
                        <a:defRPr/>
                      </a:pPr>
                      <a:r>
                        <a:rPr lang="en-US" sz="1400" baseline="0" dirty="0" smtClean="0">
                          <a:solidFill>
                            <a:srgbClr val="509E2F"/>
                          </a:solidFill>
                          <a:latin typeface="Arial"/>
                          <a:cs typeface="Arial"/>
                        </a:rPr>
                        <a:t>Continue to plan faculty professional development events for upcoming academic year, including “10 Steps for Teaching Success” and  “10 Steps for Research Success”</a:t>
                      </a:r>
                    </a:p>
                    <a:p>
                      <a:pPr marL="228600" marR="0" indent="-228600" algn="l" defTabSz="457200" rtl="0" eaLnBrk="1" fontAlgn="auto" latinLnBrk="0" hangingPunct="1">
                        <a:lnSpc>
                          <a:spcPct val="100000"/>
                        </a:lnSpc>
                        <a:spcBef>
                          <a:spcPts val="0"/>
                        </a:spcBef>
                        <a:spcAft>
                          <a:spcPts val="600"/>
                        </a:spcAft>
                        <a:buClr>
                          <a:srgbClr val="509E2F"/>
                        </a:buClr>
                        <a:buSzTx/>
                        <a:buFont typeface="Wingdings" charset="2"/>
                        <a:buChar char="Ø"/>
                        <a:tabLst/>
                        <a:defRPr/>
                      </a:pPr>
                      <a:r>
                        <a:rPr lang="en-US" sz="1400" baseline="0" dirty="0" smtClean="0">
                          <a:solidFill>
                            <a:srgbClr val="509E2F"/>
                          </a:solidFill>
                          <a:latin typeface="Arial"/>
                          <a:cs typeface="Arial"/>
                        </a:rPr>
                        <a:t>Plan two-day New Faculty Orientation for August</a:t>
                      </a:r>
                    </a:p>
                    <a:p>
                      <a:pPr marL="228600" marR="0" indent="-228600" algn="l" defTabSz="457200" rtl="0" eaLnBrk="1" fontAlgn="auto" latinLnBrk="0" hangingPunct="1">
                        <a:lnSpc>
                          <a:spcPct val="100000"/>
                        </a:lnSpc>
                        <a:spcBef>
                          <a:spcPts val="0"/>
                        </a:spcBef>
                        <a:spcAft>
                          <a:spcPts val="600"/>
                        </a:spcAft>
                        <a:buClr>
                          <a:srgbClr val="509E2F"/>
                        </a:buClr>
                        <a:buSzTx/>
                        <a:buFont typeface="Wingdings" charset="2"/>
                        <a:buChar char="Ø"/>
                        <a:tabLst/>
                        <a:defRPr/>
                      </a:pPr>
                      <a:r>
                        <a:rPr lang="en-US" sz="1400" baseline="0" dirty="0" smtClean="0">
                          <a:solidFill>
                            <a:srgbClr val="509E2F"/>
                          </a:solidFill>
                          <a:latin typeface="Arial"/>
                          <a:cs typeface="Arial"/>
                        </a:rPr>
                        <a:t>Coordinate site visit with the Kern Entrepreneurial Engineering Network (KEEN) </a:t>
                      </a:r>
                    </a:p>
                    <a:p>
                      <a:pPr marL="228600" marR="0" indent="-228600" algn="l" defTabSz="457200" rtl="0" eaLnBrk="1" fontAlgn="auto" latinLnBrk="0" hangingPunct="1">
                        <a:lnSpc>
                          <a:spcPct val="100000"/>
                        </a:lnSpc>
                        <a:spcBef>
                          <a:spcPts val="0"/>
                        </a:spcBef>
                        <a:spcAft>
                          <a:spcPts val="600"/>
                        </a:spcAft>
                        <a:buClr>
                          <a:srgbClr val="509E2F"/>
                        </a:buClr>
                        <a:buSzTx/>
                        <a:buFont typeface="Wingdings" charset="2"/>
                        <a:buChar char="Ø"/>
                        <a:tabLst/>
                        <a:defRPr/>
                      </a:pPr>
                      <a:r>
                        <a:rPr lang="en-US" sz="1400" baseline="0" dirty="0" smtClean="0">
                          <a:solidFill>
                            <a:srgbClr val="509E2F"/>
                          </a:solidFill>
                          <a:latin typeface="Arial"/>
                          <a:cs typeface="Arial"/>
                        </a:rPr>
                        <a:t>Assist with coordination of working lunch for faculty and NILOA assessment coach visit</a:t>
                      </a: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extLst>
                  <a:ext uri="{0D108BD9-81ED-4DB2-BD59-A6C34878D82A}">
                    <a16:rowId xmlns:a16="http://schemas.microsoft.com/office/drawing/2014/main" val="10001"/>
                  </a:ext>
                </a:extLst>
              </a:tr>
              <a:tr h="306795">
                <a:tc vMerge="1">
                  <a:txBody>
                    <a:bodyPr/>
                    <a:lstStyle/>
                    <a:p>
                      <a:pPr marL="0" indent="0">
                        <a:spcBef>
                          <a:spcPts val="600"/>
                        </a:spcBef>
                        <a:buClr>
                          <a:srgbClr val="005F83"/>
                        </a:buClr>
                        <a:buSzPct val="100000"/>
                        <a:buFont typeface="Wingdings" panose="05000000000000000000" pitchFamily="2" charset="2"/>
                        <a:buNone/>
                      </a:pPr>
                      <a:endParaRPr lang="en-US" sz="1200" dirty="0" smtClean="0">
                        <a:solidFill>
                          <a:srgbClr val="005F83"/>
                        </a:solidFill>
                        <a:latin typeface="Orgon Slab" panose="02000503000000020004" pitchFamily="50" charset="0"/>
                        <a:cs typeface="Arial"/>
                      </a:endParaRPr>
                    </a:p>
                  </a:txBody>
                  <a:tcP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marL="0" marR="0" indent="0" algn="ctr" defTabSz="457200" rtl="0" eaLnBrk="1" fontAlgn="auto" latinLnBrk="0" hangingPunct="1">
                        <a:lnSpc>
                          <a:spcPct val="100000"/>
                        </a:lnSpc>
                        <a:spcBef>
                          <a:spcPts val="1200"/>
                        </a:spcBef>
                        <a:spcAft>
                          <a:spcPts val="0"/>
                        </a:spcAft>
                        <a:buClr>
                          <a:srgbClr val="509E2F"/>
                        </a:buClr>
                        <a:buSzPct val="100000"/>
                        <a:buFont typeface="Wingdings 3" panose="05040102010807070707" pitchFamily="18" charset="2"/>
                        <a:buNone/>
                        <a:tabLst/>
                        <a:defRPr/>
                      </a:pPr>
                      <a:r>
                        <a:rPr lang="en-US" sz="1200" b="1" dirty="0" smtClean="0">
                          <a:solidFill>
                            <a:srgbClr val="005F83"/>
                          </a:solidFill>
                          <a:latin typeface="Orgon Slab" panose="02000503000000020004" pitchFamily="50" charset="0"/>
                        </a:rPr>
                        <a:t>Upcoming Events / Deadlines</a:t>
                      </a: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1133976">
                <a:tc vMerge="1">
                  <a:txBody>
                    <a:bodyPr/>
                    <a:lstStyle/>
                    <a:p>
                      <a:pPr marL="0" indent="0">
                        <a:spcBef>
                          <a:spcPts val="600"/>
                        </a:spcBef>
                        <a:buClr>
                          <a:srgbClr val="005F83"/>
                        </a:buClr>
                        <a:buSzPct val="100000"/>
                        <a:buFont typeface="Wingdings" panose="05000000000000000000" pitchFamily="2" charset="2"/>
                        <a:buNone/>
                      </a:pPr>
                      <a:endParaRPr lang="en-US" sz="1200" dirty="0" smtClean="0">
                        <a:solidFill>
                          <a:srgbClr val="005F83"/>
                        </a:solidFill>
                        <a:latin typeface="Orgon Slab" panose="02000503000000020004" pitchFamily="50" charset="0"/>
                        <a:cs typeface="Arial"/>
                      </a:endParaRPr>
                    </a:p>
                  </a:txBody>
                  <a:tcP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tc>
                  <a:txBody>
                    <a:bodyPr/>
                    <a:lstStyle/>
                    <a:p>
                      <a:pPr marL="285750" indent="-285750">
                        <a:spcBef>
                          <a:spcPts val="1200"/>
                        </a:spcBef>
                        <a:buClr>
                          <a:srgbClr val="509E2F"/>
                        </a:buClr>
                        <a:buSzPct val="100000"/>
                        <a:buFont typeface="Wingdings" charset="2"/>
                        <a:buChar char="Ø"/>
                      </a:pPr>
                      <a:r>
                        <a:rPr lang="en-US" sz="1400" dirty="0" smtClean="0">
                          <a:solidFill>
                            <a:srgbClr val="509E2F"/>
                          </a:solidFill>
                          <a:latin typeface="Arial"/>
                          <a:cs typeface="Arial"/>
                        </a:rPr>
                        <a:t>June 19</a:t>
                      </a:r>
                      <a:r>
                        <a:rPr lang="en-US" sz="1400" baseline="30000" dirty="0" smtClean="0">
                          <a:solidFill>
                            <a:srgbClr val="509E2F"/>
                          </a:solidFill>
                          <a:latin typeface="Arial"/>
                          <a:cs typeface="Arial"/>
                        </a:rPr>
                        <a:t>th</a:t>
                      </a:r>
                      <a:r>
                        <a:rPr lang="en-US" sz="1400" dirty="0" smtClean="0">
                          <a:solidFill>
                            <a:srgbClr val="509E2F"/>
                          </a:solidFill>
                          <a:latin typeface="Arial"/>
                          <a:cs typeface="Arial"/>
                        </a:rPr>
                        <a:t>: Assessment</a:t>
                      </a:r>
                      <a:r>
                        <a:rPr lang="en-US" sz="1400" baseline="0" dirty="0" smtClean="0">
                          <a:solidFill>
                            <a:srgbClr val="509E2F"/>
                          </a:solidFill>
                          <a:latin typeface="Arial"/>
                          <a:cs typeface="Arial"/>
                        </a:rPr>
                        <a:t> Working Lunch for faculty</a:t>
                      </a:r>
                    </a:p>
                    <a:p>
                      <a:pPr marL="285750" indent="-285750">
                        <a:spcBef>
                          <a:spcPts val="1200"/>
                        </a:spcBef>
                        <a:buClr>
                          <a:srgbClr val="509E2F"/>
                        </a:buClr>
                        <a:buSzPct val="100000"/>
                        <a:buFont typeface="Wingdings" charset="2"/>
                        <a:buChar char="Ø"/>
                      </a:pPr>
                      <a:r>
                        <a:rPr lang="en-US" sz="1400" baseline="0" dirty="0" smtClean="0">
                          <a:solidFill>
                            <a:srgbClr val="509E2F"/>
                          </a:solidFill>
                          <a:latin typeface="Arial"/>
                          <a:cs typeface="Arial"/>
                        </a:rPr>
                        <a:t>CERTI dissolves into CAFE at end of FY2018</a:t>
                      </a:r>
                    </a:p>
                    <a:p>
                      <a:pPr marL="285750" indent="-285750">
                        <a:spcBef>
                          <a:spcPts val="1200"/>
                        </a:spcBef>
                        <a:buClr>
                          <a:srgbClr val="509E2F"/>
                        </a:buClr>
                        <a:buSzPct val="100000"/>
                        <a:buFont typeface="Wingdings" charset="2"/>
                        <a:buChar char="Ø"/>
                      </a:pPr>
                      <a:r>
                        <a:rPr lang="en-US" sz="1400" baseline="0" dirty="0" smtClean="0">
                          <a:solidFill>
                            <a:srgbClr val="509E2F"/>
                          </a:solidFill>
                          <a:latin typeface="Arial"/>
                          <a:cs typeface="Arial"/>
                        </a:rPr>
                        <a:t>July 12</a:t>
                      </a:r>
                      <a:r>
                        <a:rPr lang="en-US" sz="1400" baseline="30000" dirty="0" smtClean="0">
                          <a:solidFill>
                            <a:srgbClr val="509E2F"/>
                          </a:solidFill>
                          <a:latin typeface="Arial"/>
                          <a:cs typeface="Arial"/>
                        </a:rPr>
                        <a:t>th</a:t>
                      </a:r>
                      <a:r>
                        <a:rPr lang="en-US" sz="1400" baseline="0" dirty="0" smtClean="0">
                          <a:solidFill>
                            <a:srgbClr val="509E2F"/>
                          </a:solidFill>
                          <a:latin typeface="Arial"/>
                          <a:cs typeface="Arial"/>
                        </a:rPr>
                        <a:t>: KEEN site visit</a:t>
                      </a:r>
                    </a:p>
                    <a:p>
                      <a:pPr marL="285750" indent="-285750">
                        <a:spcBef>
                          <a:spcPts val="1200"/>
                        </a:spcBef>
                        <a:buClr>
                          <a:srgbClr val="509E2F"/>
                        </a:buClr>
                        <a:buSzPct val="100000"/>
                        <a:buFont typeface="Wingdings" charset="2"/>
                        <a:buChar char="Ø"/>
                      </a:pPr>
                      <a:r>
                        <a:rPr lang="en-US" sz="1400" baseline="0" dirty="0" smtClean="0">
                          <a:solidFill>
                            <a:srgbClr val="509E2F"/>
                          </a:solidFill>
                          <a:latin typeface="Arial"/>
                          <a:cs typeface="Arial"/>
                        </a:rPr>
                        <a:t>August 14</a:t>
                      </a:r>
                      <a:r>
                        <a:rPr lang="en-US" sz="1400" baseline="30000" dirty="0" smtClean="0">
                          <a:solidFill>
                            <a:srgbClr val="509E2F"/>
                          </a:solidFill>
                          <a:latin typeface="Arial"/>
                          <a:cs typeface="Arial"/>
                        </a:rPr>
                        <a:t>th</a:t>
                      </a:r>
                      <a:r>
                        <a:rPr lang="en-US" sz="1400" baseline="0" dirty="0" smtClean="0">
                          <a:solidFill>
                            <a:srgbClr val="509E2F"/>
                          </a:solidFill>
                          <a:latin typeface="Arial"/>
                          <a:cs typeface="Arial"/>
                        </a:rPr>
                        <a:t>: NILOA Assessment Coach Dan McInerney conducts workshop and consultations at S&amp;T </a:t>
                      </a:r>
                      <a:endParaRPr lang="en-US" sz="1200" dirty="0" smtClean="0">
                        <a:solidFill>
                          <a:srgbClr val="509E2F"/>
                        </a:solidFill>
                        <a:latin typeface="Arial"/>
                        <a:cs typeface="Arial"/>
                      </a:endParaRPr>
                    </a:p>
                    <a:p>
                      <a:pPr marL="514350" marR="0" lvl="1" indent="-285750" algn="l" defTabSz="457200" rtl="0" eaLnBrk="1" fontAlgn="auto" latinLnBrk="0" hangingPunct="1">
                        <a:lnSpc>
                          <a:spcPct val="100000"/>
                        </a:lnSpc>
                        <a:spcBef>
                          <a:spcPts val="600"/>
                        </a:spcBef>
                        <a:spcAft>
                          <a:spcPts val="0"/>
                        </a:spcAft>
                        <a:buClr>
                          <a:srgbClr val="509E2F"/>
                        </a:buClr>
                        <a:buSzPct val="100000"/>
                        <a:buFont typeface="Wingdings" charset="2"/>
                        <a:buChar char="Ø"/>
                        <a:tabLst/>
                        <a:defRPr/>
                      </a:pPr>
                      <a:endParaRPr lang="en-US" sz="1400" dirty="0" smtClean="0">
                        <a:solidFill>
                          <a:srgbClr val="509E2F"/>
                        </a:solidFill>
                        <a:latin typeface="Arial"/>
                        <a:cs typeface="Arial"/>
                      </a:endParaRPr>
                    </a:p>
                  </a:txBody>
                  <a:tcPr anchor="ctr">
                    <a:lnL w="12700" cap="flat" cmpd="sng" algn="ctr">
                      <a:solidFill>
                        <a:srgbClr val="005F83"/>
                      </a:solidFill>
                      <a:prstDash val="solid"/>
                      <a:round/>
                      <a:headEnd type="none" w="med" len="med"/>
                      <a:tailEnd type="none" w="med" len="med"/>
                    </a:lnL>
                    <a:lnR w="12700" cap="flat" cmpd="sng" algn="ctr">
                      <a:solidFill>
                        <a:srgbClr val="005F83"/>
                      </a:solidFill>
                      <a:prstDash val="solid"/>
                      <a:round/>
                      <a:headEnd type="none" w="med" len="med"/>
                      <a:tailEnd type="none" w="med" len="med"/>
                    </a:lnR>
                    <a:lnT w="12700" cap="flat" cmpd="sng" algn="ctr">
                      <a:solidFill>
                        <a:srgbClr val="005F83"/>
                      </a:solidFill>
                      <a:prstDash val="solid"/>
                      <a:round/>
                      <a:headEnd type="none" w="med" len="med"/>
                      <a:tailEnd type="none" w="med" len="med"/>
                    </a:lnT>
                    <a:lnB w="12700" cap="flat" cmpd="sng" algn="ctr">
                      <a:solidFill>
                        <a:srgbClr val="005F83"/>
                      </a:solidFill>
                      <a:prstDash val="solid"/>
                      <a:round/>
                      <a:headEnd type="none" w="med" len="med"/>
                      <a:tailEnd type="none" w="med" len="med"/>
                    </a:lnB>
                    <a:solidFill>
                      <a:srgbClr val="F2F2F2"/>
                    </a:solidFill>
                  </a:tcPr>
                </a:tc>
                <a:extLst>
                  <a:ext uri="{0D108BD9-81ED-4DB2-BD59-A6C34878D82A}">
                    <a16:rowId xmlns:a16="http://schemas.microsoft.com/office/drawing/2014/main" val="10003"/>
                  </a:ext>
                </a:extLst>
              </a:tr>
            </a:tbl>
          </a:graphicData>
        </a:graphic>
      </p:graphicFrame>
      <p:sp>
        <p:nvSpPr>
          <p:cNvPr id="8" name="TextBox 7"/>
          <p:cNvSpPr txBox="1"/>
          <p:nvPr/>
        </p:nvSpPr>
        <p:spPr>
          <a:xfrm>
            <a:off x="60962" y="337118"/>
            <a:ext cx="8987245" cy="646331"/>
          </a:xfrm>
          <a:prstGeom prst="rect">
            <a:avLst/>
          </a:prstGeom>
          <a:noFill/>
        </p:spPr>
        <p:txBody>
          <a:bodyPr wrap="square" rtlCol="0">
            <a:spAutoFit/>
          </a:bodyPr>
          <a:lstStyle/>
          <a:p>
            <a:r>
              <a:rPr lang="en-US" sz="2400" b="1" dirty="0" smtClean="0">
                <a:solidFill>
                  <a:srgbClr val="509E2F"/>
                </a:solidFill>
                <a:latin typeface="Orgon Slab" panose="02000503000000020004" pitchFamily="50" charset="0"/>
              </a:rPr>
              <a:t>Center for Advancing Faculty Excellence “CAFE”</a:t>
            </a:r>
          </a:p>
          <a:p>
            <a:r>
              <a:rPr lang="en-US" sz="1200" dirty="0" smtClean="0">
                <a:solidFill>
                  <a:srgbClr val="509E2F"/>
                </a:solidFill>
                <a:latin typeface="Orgon Slab" panose="02000503000000020004" pitchFamily="50" charset="0"/>
              </a:rPr>
              <a:t>May 2018 Update</a:t>
            </a:r>
            <a:endParaRPr lang="en-US" sz="1200" dirty="0">
              <a:solidFill>
                <a:srgbClr val="509E2F"/>
              </a:solidFill>
              <a:latin typeface="Orgon Slab" panose="02000503000000020004" pitchFamily="50" charset="0"/>
            </a:endParaRPr>
          </a:p>
        </p:txBody>
      </p:sp>
    </p:spTree>
    <p:extLst>
      <p:ext uri="{BB962C8B-B14F-4D97-AF65-F5344CB8AC3E}">
        <p14:creationId xmlns:p14="http://schemas.microsoft.com/office/powerpoint/2010/main" val="3622253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4853" y="1019908"/>
            <a:ext cx="8311135" cy="5390035"/>
          </a:xfrm>
        </p:spPr>
        <p:txBody>
          <a:bodyPr/>
          <a:lstStyle/>
          <a:p>
            <a:pPr algn="just"/>
            <a:r>
              <a:rPr lang="en-US" sz="1600" b="1" dirty="0" smtClean="0">
                <a:solidFill>
                  <a:srgbClr val="005F83"/>
                </a:solidFill>
              </a:rPr>
              <a:t>Ming </a:t>
            </a:r>
            <a:r>
              <a:rPr lang="en-US" sz="1600" b="1" dirty="0">
                <a:solidFill>
                  <a:srgbClr val="005F83"/>
                </a:solidFill>
              </a:rPr>
              <a:t>Leu</a:t>
            </a:r>
            <a:r>
              <a:rPr lang="en-US" sz="1600" dirty="0">
                <a:solidFill>
                  <a:srgbClr val="005F83"/>
                </a:solidFill>
              </a:rPr>
              <a:t>, </a:t>
            </a:r>
            <a:r>
              <a:rPr lang="en-US" sz="1600" u="sng" dirty="0">
                <a:solidFill>
                  <a:srgbClr val="005F83"/>
                </a:solidFill>
              </a:rPr>
              <a:t>MAE</a:t>
            </a:r>
            <a:r>
              <a:rPr lang="en-US" sz="1600" dirty="0">
                <a:solidFill>
                  <a:srgbClr val="005F83"/>
                </a:solidFill>
              </a:rPr>
              <a:t> Professor, has been selected to receive the </a:t>
            </a:r>
            <a:r>
              <a:rPr lang="en-US" sz="1600" u="sng" dirty="0">
                <a:solidFill>
                  <a:srgbClr val="005F83"/>
                </a:solidFill>
              </a:rPr>
              <a:t>2018 Milton C. Shaw Manufacturing Research Medal</a:t>
            </a:r>
            <a:r>
              <a:rPr lang="en-US" sz="1600" dirty="0">
                <a:solidFill>
                  <a:srgbClr val="005F83"/>
                </a:solidFill>
              </a:rPr>
              <a:t>.  This award was established in 2009 and recognizes significant fundamental contributions to the science and technology of manufacturing processes</a:t>
            </a:r>
            <a:r>
              <a:rPr lang="en-US" sz="1600" dirty="0" smtClean="0">
                <a:solidFill>
                  <a:srgbClr val="005F83"/>
                </a:solidFill>
              </a:rPr>
              <a:t>.</a:t>
            </a:r>
          </a:p>
          <a:p>
            <a:pPr algn="just"/>
            <a:r>
              <a:rPr lang="en-US" sz="1600" b="1" dirty="0" smtClean="0">
                <a:solidFill>
                  <a:srgbClr val="005F83"/>
                </a:solidFill>
              </a:rPr>
              <a:t>Dan </a:t>
            </a:r>
            <a:r>
              <a:rPr lang="en-US" sz="1600" b="1" dirty="0">
                <a:solidFill>
                  <a:srgbClr val="005F83"/>
                </a:solidFill>
              </a:rPr>
              <a:t>Lin </a:t>
            </a:r>
            <a:r>
              <a:rPr lang="en-US" sz="1600" dirty="0">
                <a:solidFill>
                  <a:srgbClr val="005F83"/>
                </a:solidFill>
              </a:rPr>
              <a:t>and </a:t>
            </a:r>
            <a:r>
              <a:rPr lang="en-US" sz="1600" b="1" dirty="0">
                <a:solidFill>
                  <a:srgbClr val="005F83"/>
                </a:solidFill>
              </a:rPr>
              <a:t>Wei Jiang</a:t>
            </a:r>
            <a:r>
              <a:rPr lang="en-US" sz="1600" dirty="0">
                <a:solidFill>
                  <a:srgbClr val="005F83"/>
                </a:solidFill>
              </a:rPr>
              <a:t>, </a:t>
            </a:r>
            <a:r>
              <a:rPr lang="en-US" sz="1600" u="sng" dirty="0" smtClean="0">
                <a:solidFill>
                  <a:srgbClr val="005F83"/>
                </a:solidFill>
              </a:rPr>
              <a:t>CS</a:t>
            </a:r>
            <a:r>
              <a:rPr lang="en-US" sz="1600" dirty="0" smtClean="0">
                <a:solidFill>
                  <a:srgbClr val="005F83"/>
                </a:solidFill>
              </a:rPr>
              <a:t> </a:t>
            </a:r>
            <a:r>
              <a:rPr lang="en-US" sz="1600" dirty="0">
                <a:solidFill>
                  <a:srgbClr val="005F83"/>
                </a:solidFill>
              </a:rPr>
              <a:t>Associate Professors, hosted the </a:t>
            </a:r>
            <a:r>
              <a:rPr lang="en-US" sz="1600" u="sng" dirty="0">
                <a:solidFill>
                  <a:srgbClr val="005F83"/>
                </a:solidFill>
              </a:rPr>
              <a:t>4th GenCyber Security Camp for 22 K-12 teachers </a:t>
            </a:r>
            <a:r>
              <a:rPr lang="en-US" sz="1600" dirty="0">
                <a:solidFill>
                  <a:srgbClr val="005F83"/>
                </a:solidFill>
              </a:rPr>
              <a:t>from May 30 to June 7. This camp is an outreach project sponsored by National Security Agency (NSA) and National Science Foundation (NSF) with the goal to grow the next generation of cybersecurity workforce to meet our nation's needs for homeland security. Our Missouri S&amp;T camp is the only GenCyber camp in the state of Missouri</a:t>
            </a:r>
            <a:r>
              <a:rPr lang="en-US" sz="1600" dirty="0" smtClean="0">
                <a:solidFill>
                  <a:srgbClr val="005F83"/>
                </a:solidFill>
              </a:rPr>
              <a:t>.</a:t>
            </a:r>
          </a:p>
          <a:p>
            <a:pPr algn="just"/>
            <a:r>
              <a:rPr lang="en-US" sz="1600" b="1" dirty="0" smtClean="0">
                <a:solidFill>
                  <a:srgbClr val="005F83"/>
                </a:solidFill>
              </a:rPr>
              <a:t>Beth </a:t>
            </a:r>
            <a:r>
              <a:rPr lang="en-US" sz="1600" b="1" dirty="0">
                <a:solidFill>
                  <a:srgbClr val="005F83"/>
                </a:solidFill>
              </a:rPr>
              <a:t>Cudney</a:t>
            </a:r>
            <a:r>
              <a:rPr lang="en-US" sz="1600" dirty="0">
                <a:solidFill>
                  <a:srgbClr val="005F83"/>
                </a:solidFill>
              </a:rPr>
              <a:t>, </a:t>
            </a:r>
            <a:r>
              <a:rPr lang="en-US" sz="1600" u="sng" dirty="0">
                <a:solidFill>
                  <a:srgbClr val="005F83"/>
                </a:solidFill>
              </a:rPr>
              <a:t>EMSE</a:t>
            </a:r>
            <a:r>
              <a:rPr lang="en-US" sz="1600" dirty="0">
                <a:solidFill>
                  <a:srgbClr val="005F83"/>
                </a:solidFill>
              </a:rPr>
              <a:t> Associate Professor, was named </a:t>
            </a:r>
            <a:r>
              <a:rPr lang="en-US" sz="1600" u="sng" dirty="0">
                <a:solidFill>
                  <a:srgbClr val="005F83"/>
                </a:solidFill>
              </a:rPr>
              <a:t>Fellow of the Institute of Industrial Engineers </a:t>
            </a:r>
            <a:r>
              <a:rPr lang="en-US" sz="1600" dirty="0">
                <a:solidFill>
                  <a:srgbClr val="005F83"/>
                </a:solidFill>
              </a:rPr>
              <a:t>at the annual meeting in Orlando, FL in the end of May. </a:t>
            </a:r>
            <a:endParaRPr lang="en-US" sz="1600" dirty="0" smtClean="0">
              <a:solidFill>
                <a:srgbClr val="005F83"/>
              </a:solidFill>
            </a:endParaRPr>
          </a:p>
          <a:p>
            <a:pPr algn="just"/>
            <a:r>
              <a:rPr lang="en-US" sz="1600" b="1" dirty="0" smtClean="0">
                <a:solidFill>
                  <a:srgbClr val="005F83"/>
                </a:solidFill>
              </a:rPr>
              <a:t>Mark </a:t>
            </a:r>
            <a:r>
              <a:rPr lang="en-US" sz="1600" b="1" dirty="0">
                <a:solidFill>
                  <a:srgbClr val="005F83"/>
                </a:solidFill>
              </a:rPr>
              <a:t>Schlesinger</a:t>
            </a:r>
            <a:r>
              <a:rPr lang="en-US" sz="1600" dirty="0">
                <a:solidFill>
                  <a:srgbClr val="005F83"/>
                </a:solidFill>
              </a:rPr>
              <a:t>, </a:t>
            </a:r>
            <a:r>
              <a:rPr lang="en-US" sz="1600" u="sng" dirty="0">
                <a:solidFill>
                  <a:srgbClr val="005F83"/>
                </a:solidFill>
              </a:rPr>
              <a:t>MSE</a:t>
            </a:r>
            <a:r>
              <a:rPr lang="en-US" sz="1600" dirty="0">
                <a:solidFill>
                  <a:srgbClr val="005F83"/>
                </a:solidFill>
              </a:rPr>
              <a:t> Professor, announced as a </a:t>
            </a:r>
            <a:r>
              <a:rPr lang="en-US" sz="1600" u="sng" dirty="0">
                <a:solidFill>
                  <a:srgbClr val="005F83"/>
                </a:solidFill>
              </a:rPr>
              <a:t>2018 Fellow of ASM International</a:t>
            </a:r>
            <a:r>
              <a:rPr lang="en-US" sz="1600" dirty="0">
                <a:solidFill>
                  <a:srgbClr val="005F83"/>
                </a:solidFill>
              </a:rPr>
              <a:t>. The honor of Fellow represents recognition of your distinguished contributions in the field of materials science and engineering, and develops a broadly based forum for technical and professional leaders to serve as advisors to the Society. </a:t>
            </a:r>
            <a:endParaRPr lang="en-US" sz="1600" dirty="0" smtClean="0">
              <a:solidFill>
                <a:srgbClr val="005F83"/>
              </a:solidFill>
            </a:endParaRPr>
          </a:p>
          <a:p>
            <a:pPr algn="just"/>
            <a:r>
              <a:rPr lang="en-US" sz="1600" u="sng" dirty="0" smtClean="0">
                <a:solidFill>
                  <a:srgbClr val="005F83"/>
                </a:solidFill>
              </a:rPr>
              <a:t>CEC </a:t>
            </a:r>
            <a:r>
              <a:rPr lang="en-US" sz="1600" u="sng" dirty="0">
                <a:solidFill>
                  <a:srgbClr val="005F83"/>
                </a:solidFill>
              </a:rPr>
              <a:t>Dean’s List </a:t>
            </a:r>
            <a:r>
              <a:rPr lang="en-US" sz="1600" dirty="0">
                <a:solidFill>
                  <a:srgbClr val="005F83"/>
                </a:solidFill>
              </a:rPr>
              <a:t>names for </a:t>
            </a:r>
            <a:r>
              <a:rPr lang="en-US" sz="1600" b="1" dirty="0">
                <a:solidFill>
                  <a:srgbClr val="005F83"/>
                </a:solidFill>
              </a:rPr>
              <a:t>SP 2018 </a:t>
            </a:r>
            <a:r>
              <a:rPr lang="en-US" sz="1600" dirty="0">
                <a:solidFill>
                  <a:srgbClr val="005F83"/>
                </a:solidFill>
              </a:rPr>
              <a:t>were sent for distribution to us. </a:t>
            </a:r>
            <a:endParaRPr lang="en-US" sz="1600" dirty="0" smtClean="0">
              <a:solidFill>
                <a:srgbClr val="005F83"/>
              </a:solidFill>
            </a:endParaRPr>
          </a:p>
          <a:p>
            <a:pPr marL="0" indent="0" algn="just">
              <a:buNone/>
            </a:pPr>
            <a:r>
              <a:rPr lang="en-US" sz="1600" dirty="0" smtClean="0">
                <a:solidFill>
                  <a:srgbClr val="005F83"/>
                </a:solidFill>
              </a:rPr>
              <a:t>	Last </a:t>
            </a:r>
            <a:r>
              <a:rPr lang="en-US" sz="1600" dirty="0">
                <a:solidFill>
                  <a:srgbClr val="005F83"/>
                </a:solidFill>
              </a:rPr>
              <a:t>year’s total for SP17 were </a:t>
            </a:r>
            <a:r>
              <a:rPr lang="en-US" sz="1600" u="sng" dirty="0">
                <a:solidFill>
                  <a:srgbClr val="005F83"/>
                </a:solidFill>
              </a:rPr>
              <a:t>1544</a:t>
            </a:r>
            <a:r>
              <a:rPr lang="en-US" sz="1600" dirty="0">
                <a:solidFill>
                  <a:srgbClr val="005F83"/>
                </a:solidFill>
              </a:rPr>
              <a:t> with this year’s total being </a:t>
            </a:r>
            <a:r>
              <a:rPr lang="en-US" sz="1600" u="sng" dirty="0">
                <a:solidFill>
                  <a:srgbClr val="005F83"/>
                </a:solidFill>
              </a:rPr>
              <a:t>1597</a:t>
            </a:r>
            <a:r>
              <a:rPr lang="en-US" sz="1600" dirty="0">
                <a:solidFill>
                  <a:srgbClr val="005F83"/>
                </a:solidFill>
              </a:rPr>
              <a:t>.  </a:t>
            </a:r>
            <a:endParaRPr lang="en-US" sz="1600" dirty="0" smtClean="0">
              <a:solidFill>
                <a:srgbClr val="005F83"/>
              </a:solidFill>
            </a:endParaRPr>
          </a:p>
          <a:p>
            <a:pPr marL="0" indent="0" algn="just">
              <a:buNone/>
            </a:pPr>
            <a:r>
              <a:rPr lang="en-US" sz="1600" dirty="0">
                <a:solidFill>
                  <a:srgbClr val="005F83"/>
                </a:solidFill>
              </a:rPr>
              <a:t>	</a:t>
            </a:r>
            <a:r>
              <a:rPr lang="en-US" sz="1600" dirty="0" smtClean="0">
                <a:solidFill>
                  <a:srgbClr val="005F83"/>
                </a:solidFill>
              </a:rPr>
              <a:t>Students </a:t>
            </a:r>
            <a:r>
              <a:rPr lang="en-US" sz="1600" dirty="0">
                <a:solidFill>
                  <a:srgbClr val="005F83"/>
                </a:solidFill>
              </a:rPr>
              <a:t>with earned minimum 12 hours and term GPA of 3.50 or above. </a:t>
            </a:r>
          </a:p>
        </p:txBody>
      </p:sp>
      <p:sp>
        <p:nvSpPr>
          <p:cNvPr id="3" name="Text Placeholder 2"/>
          <p:cNvSpPr>
            <a:spLocks noGrp="1"/>
          </p:cNvSpPr>
          <p:nvPr>
            <p:ph type="body" sz="quarter" idx="12"/>
          </p:nvPr>
        </p:nvSpPr>
        <p:spPr>
          <a:xfrm>
            <a:off x="414853" y="289735"/>
            <a:ext cx="8311135" cy="568910"/>
          </a:xfrm>
        </p:spPr>
        <p:txBody>
          <a:bodyPr>
            <a:noAutofit/>
          </a:bodyPr>
          <a:lstStyle/>
          <a:p>
            <a:pPr algn="ctr"/>
            <a:r>
              <a:rPr lang="en-US" sz="3500" dirty="0" smtClean="0"/>
              <a:t>College of Engineering and Computing</a:t>
            </a:r>
            <a:endParaRPr lang="en-US" sz="3500" dirty="0"/>
          </a:p>
        </p:txBody>
      </p:sp>
    </p:spTree>
    <p:extLst>
      <p:ext uri="{BB962C8B-B14F-4D97-AF65-F5344CB8AC3E}">
        <p14:creationId xmlns:p14="http://schemas.microsoft.com/office/powerpoint/2010/main" val="858603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30878" y="847643"/>
            <a:ext cx="8951573" cy="6015114"/>
          </a:xfrm>
        </p:spPr>
        <p:txBody>
          <a:bodyPr/>
          <a:lstStyle/>
          <a:p>
            <a:r>
              <a:rPr lang="en-US" sz="2300" b="1" dirty="0" smtClean="0">
                <a:solidFill>
                  <a:srgbClr val="005F83"/>
                </a:solidFill>
                <a:latin typeface="Orgon Slab" panose="02000503000000020004" pitchFamily="50" charset="0"/>
              </a:rPr>
              <a:t>Faculty growth</a:t>
            </a:r>
          </a:p>
          <a:p>
            <a:pPr lvl="1"/>
            <a:r>
              <a:rPr lang="en-US" dirty="0">
                <a:solidFill>
                  <a:srgbClr val="005F83"/>
                </a:solidFill>
                <a:latin typeface="Orgon Slab" panose="02000503000000020004" pitchFamily="50" charset="0"/>
              </a:rPr>
              <a:t>160 titled faculty (20% increase from 2014)</a:t>
            </a:r>
          </a:p>
          <a:p>
            <a:pPr lvl="1"/>
            <a:r>
              <a:rPr lang="en-US" dirty="0">
                <a:solidFill>
                  <a:srgbClr val="005F83"/>
                </a:solidFill>
                <a:latin typeface="Orgon Slab" panose="02000503000000020004" pitchFamily="50" charset="0"/>
              </a:rPr>
              <a:t>Exceeded growth in student credit hours</a:t>
            </a:r>
          </a:p>
          <a:p>
            <a:pPr lvl="1"/>
            <a:r>
              <a:rPr lang="en-US" dirty="0" smtClean="0">
                <a:solidFill>
                  <a:srgbClr val="005F83"/>
                </a:solidFill>
                <a:latin typeface="Orgon Slab" panose="02000503000000020004" pitchFamily="50" charset="0"/>
              </a:rPr>
              <a:t>12 </a:t>
            </a:r>
            <a:r>
              <a:rPr lang="en-US" dirty="0">
                <a:solidFill>
                  <a:srgbClr val="005F83"/>
                </a:solidFill>
                <a:latin typeface="Orgon Slab" panose="02000503000000020004" pitchFamily="50" charset="0"/>
              </a:rPr>
              <a:t>faculty searches </a:t>
            </a:r>
            <a:r>
              <a:rPr lang="en-US" dirty="0" smtClean="0">
                <a:solidFill>
                  <a:srgbClr val="005F83"/>
                </a:solidFill>
                <a:latin typeface="Orgon Slab" panose="02000503000000020004" pitchFamily="50" charset="0"/>
              </a:rPr>
              <a:t>completed/ongoing </a:t>
            </a:r>
            <a:r>
              <a:rPr lang="en-US" dirty="0">
                <a:solidFill>
                  <a:srgbClr val="005F83"/>
                </a:solidFill>
                <a:latin typeface="Orgon Slab" panose="02000503000000020004" pitchFamily="50" charset="0"/>
              </a:rPr>
              <a:t>for </a:t>
            </a:r>
            <a:r>
              <a:rPr lang="en-US" dirty="0" smtClean="0">
                <a:solidFill>
                  <a:srgbClr val="005F83"/>
                </a:solidFill>
                <a:latin typeface="Orgon Slab" panose="02000503000000020004" pitchFamily="50" charset="0"/>
              </a:rPr>
              <a:t>2018-19</a:t>
            </a:r>
            <a:endParaRPr lang="en-US" dirty="0">
              <a:solidFill>
                <a:srgbClr val="005F83"/>
              </a:solidFill>
              <a:latin typeface="Orgon Slab" panose="02000503000000020004" pitchFamily="50" charset="0"/>
            </a:endParaRPr>
          </a:p>
          <a:p>
            <a:pPr lvl="1"/>
            <a:endParaRPr lang="en-US" sz="1000" dirty="0">
              <a:solidFill>
                <a:srgbClr val="005F83"/>
              </a:solidFill>
              <a:latin typeface="Orgon Slab" panose="02000503000000020004" pitchFamily="50" charset="0"/>
            </a:endParaRPr>
          </a:p>
          <a:p>
            <a:r>
              <a:rPr lang="en-US" sz="2300" b="1" dirty="0" smtClean="0">
                <a:solidFill>
                  <a:srgbClr val="005F83"/>
                </a:solidFill>
                <a:latin typeface="Orgon Slab" panose="02000503000000020004" pitchFamily="50" charset="0"/>
              </a:rPr>
              <a:t>CASB Enrollment </a:t>
            </a:r>
            <a:r>
              <a:rPr lang="en-US" sz="1500" dirty="0" smtClean="0">
                <a:solidFill>
                  <a:srgbClr val="005F83"/>
                </a:solidFill>
                <a:latin typeface="Orgon Slab" panose="02000503000000020004" pitchFamily="50" charset="0"/>
              </a:rPr>
              <a:t>(Fall semester – increase over same period last year)</a:t>
            </a:r>
            <a:endParaRPr lang="en-US" sz="1500" b="1" dirty="0" smtClean="0">
              <a:solidFill>
                <a:srgbClr val="005F83"/>
              </a:solidFill>
              <a:latin typeface="Orgon Slab" panose="02000503000000020004" pitchFamily="50" charset="0"/>
            </a:endParaRPr>
          </a:p>
          <a:p>
            <a:pPr lvl="1"/>
            <a:r>
              <a:rPr lang="en-US" dirty="0" smtClean="0">
                <a:solidFill>
                  <a:srgbClr val="005F83"/>
                </a:solidFill>
                <a:latin typeface="Orgon Slab" panose="02000503000000020004" pitchFamily="50" charset="0"/>
              </a:rPr>
              <a:t>1,217 (up 3.8%)</a:t>
            </a:r>
          </a:p>
          <a:p>
            <a:pPr lvl="1"/>
            <a:endParaRPr lang="en-US" sz="1000" dirty="0" smtClean="0">
              <a:solidFill>
                <a:srgbClr val="005F83"/>
              </a:solidFill>
              <a:latin typeface="Orgon Slab" panose="02000503000000020004" pitchFamily="50" charset="0"/>
            </a:endParaRPr>
          </a:p>
          <a:p>
            <a:r>
              <a:rPr lang="en-US" sz="2300" b="1" dirty="0" smtClean="0">
                <a:solidFill>
                  <a:srgbClr val="005F83"/>
                </a:solidFill>
                <a:latin typeface="Orgon Slab" panose="02000503000000020004" pitchFamily="50" charset="0"/>
              </a:rPr>
              <a:t>Research</a:t>
            </a:r>
            <a:r>
              <a:rPr lang="en-US" sz="2000" b="1" dirty="0" smtClean="0">
                <a:solidFill>
                  <a:srgbClr val="005F83"/>
                </a:solidFill>
                <a:latin typeface="Orgon Slab" panose="02000503000000020004" pitchFamily="50" charset="0"/>
              </a:rPr>
              <a:t> </a:t>
            </a:r>
            <a:r>
              <a:rPr lang="en-US" sz="1500" dirty="0" smtClean="0">
                <a:solidFill>
                  <a:srgbClr val="005F83"/>
                </a:solidFill>
                <a:latin typeface="Orgon Slab" panose="02000503000000020004" pitchFamily="50" charset="0"/>
              </a:rPr>
              <a:t>(FY18 July – December - increase over same period last year)</a:t>
            </a:r>
            <a:endParaRPr lang="en-US" sz="1500" b="1" dirty="0">
              <a:solidFill>
                <a:srgbClr val="005F83"/>
              </a:solidFill>
              <a:latin typeface="Orgon Slab" panose="02000503000000020004" pitchFamily="50" charset="0"/>
            </a:endParaRPr>
          </a:p>
          <a:p>
            <a:pPr lvl="1"/>
            <a:r>
              <a:rPr lang="en-US" dirty="0" smtClean="0">
                <a:solidFill>
                  <a:srgbClr val="005F83"/>
                </a:solidFill>
                <a:latin typeface="Orgon Slab" panose="02000503000000020004" pitchFamily="50" charset="0"/>
              </a:rPr>
              <a:t>36% increase in research expenditures </a:t>
            </a:r>
          </a:p>
          <a:p>
            <a:pPr lvl="1"/>
            <a:r>
              <a:rPr lang="en-US" dirty="0" smtClean="0">
                <a:solidFill>
                  <a:srgbClr val="005F83"/>
                </a:solidFill>
                <a:latin typeface="Orgon Slab" panose="02000503000000020004" pitchFamily="50" charset="0"/>
              </a:rPr>
              <a:t>44% increase in research grants</a:t>
            </a:r>
          </a:p>
          <a:p>
            <a:pPr lvl="1"/>
            <a:endParaRPr lang="en-US" sz="1000" dirty="0">
              <a:solidFill>
                <a:srgbClr val="005F83"/>
              </a:solidFill>
              <a:latin typeface="Orgon Slab" panose="02000503000000020004" pitchFamily="50" charset="0"/>
            </a:endParaRPr>
          </a:p>
          <a:p>
            <a:r>
              <a:rPr lang="en-US" sz="2300" b="1" dirty="0" smtClean="0">
                <a:solidFill>
                  <a:srgbClr val="005F83"/>
                </a:solidFill>
                <a:latin typeface="Orgon Slab" panose="02000503000000020004" pitchFamily="50" charset="0"/>
              </a:rPr>
              <a:t>AACSB accreditation renewed </a:t>
            </a:r>
          </a:p>
          <a:p>
            <a:pPr lvl="1"/>
            <a:endParaRPr lang="en-US" sz="1000" b="1" dirty="0" smtClean="0">
              <a:solidFill>
                <a:srgbClr val="005F83"/>
              </a:solidFill>
              <a:latin typeface="Orgon Slab" panose="02000503000000020004" pitchFamily="50" charset="0"/>
            </a:endParaRPr>
          </a:p>
          <a:p>
            <a:r>
              <a:rPr lang="en-US" sz="2300" b="1" dirty="0">
                <a:solidFill>
                  <a:srgbClr val="005F83"/>
                </a:solidFill>
                <a:latin typeface="Orgon Slab" panose="02000503000000020004" pitchFamily="50" charset="0"/>
              </a:rPr>
              <a:t>New </a:t>
            </a:r>
            <a:r>
              <a:rPr lang="en-US" sz="2300" b="1" dirty="0" smtClean="0">
                <a:solidFill>
                  <a:srgbClr val="005F83"/>
                </a:solidFill>
                <a:latin typeface="Orgon Slab" panose="02000503000000020004" pitchFamily="50" charset="0"/>
              </a:rPr>
              <a:t>Department </a:t>
            </a:r>
            <a:endParaRPr lang="en-US" sz="2300" b="1" dirty="0">
              <a:solidFill>
                <a:srgbClr val="005F83"/>
              </a:solidFill>
              <a:latin typeface="Orgon Slab" panose="02000503000000020004" pitchFamily="50" charset="0"/>
            </a:endParaRPr>
          </a:p>
          <a:p>
            <a:pPr lvl="1"/>
            <a:r>
              <a:rPr lang="en-US" dirty="0">
                <a:solidFill>
                  <a:srgbClr val="005F83"/>
                </a:solidFill>
                <a:latin typeface="Orgon Slab" panose="02000503000000020004" pitchFamily="50" charset="0"/>
              </a:rPr>
              <a:t>Teacher Education and Certification</a:t>
            </a:r>
          </a:p>
          <a:p>
            <a:pPr lvl="1"/>
            <a:endParaRPr lang="en-US" sz="1600" b="1" dirty="0">
              <a:solidFill>
                <a:srgbClr val="005F83"/>
              </a:solidFill>
              <a:latin typeface="Orgon Slab" panose="02000503000000020004" pitchFamily="50" charset="0"/>
            </a:endParaRPr>
          </a:p>
          <a:p>
            <a:endParaRPr lang="en-US" dirty="0">
              <a:solidFill>
                <a:srgbClr val="005F83"/>
              </a:solidFill>
              <a:latin typeface="Orgon Slab" panose="02000503000000020004" pitchFamily="50" charset="0"/>
            </a:endParaRPr>
          </a:p>
          <a:p>
            <a:endParaRPr lang="en-US" sz="2200" dirty="0" smtClean="0">
              <a:solidFill>
                <a:srgbClr val="005F83"/>
              </a:solidFill>
              <a:latin typeface="Orgon Slab" panose="02000503000000020004" pitchFamily="50" charset="0"/>
            </a:endParaRPr>
          </a:p>
          <a:p>
            <a:endParaRPr lang="en-US" sz="1500" dirty="0" smtClean="0">
              <a:solidFill>
                <a:srgbClr val="005F83"/>
              </a:solidFill>
              <a:latin typeface="Orgon Slab" panose="02000503000000020004" pitchFamily="50" charset="0"/>
            </a:endParaRPr>
          </a:p>
          <a:p>
            <a:endParaRPr lang="en-US" sz="2000" dirty="0" smtClean="0">
              <a:solidFill>
                <a:srgbClr val="005F83"/>
              </a:solidFill>
              <a:latin typeface="Orgon Slab" panose="02000503000000020004" pitchFamily="50" charset="0"/>
            </a:endParaRPr>
          </a:p>
          <a:p>
            <a:endParaRPr lang="en-US" sz="2300" dirty="0">
              <a:solidFill>
                <a:srgbClr val="005F83"/>
              </a:solidFill>
              <a:latin typeface="Orgon Slab" panose="02000503000000020004" pitchFamily="50" charset="0"/>
            </a:endParaRPr>
          </a:p>
        </p:txBody>
      </p:sp>
      <p:sp>
        <p:nvSpPr>
          <p:cNvPr id="3" name="Text Placeholder 2"/>
          <p:cNvSpPr>
            <a:spLocks noGrp="1"/>
          </p:cNvSpPr>
          <p:nvPr>
            <p:ph type="body" sz="quarter" idx="12"/>
          </p:nvPr>
        </p:nvSpPr>
        <p:spPr>
          <a:xfrm>
            <a:off x="414853" y="294386"/>
            <a:ext cx="8311135" cy="601907"/>
          </a:xfrm>
        </p:spPr>
        <p:txBody>
          <a:bodyPr>
            <a:normAutofit/>
          </a:bodyPr>
          <a:lstStyle/>
          <a:p>
            <a:pPr algn="ctr"/>
            <a:r>
              <a:rPr lang="en-US" sz="3500" dirty="0"/>
              <a:t>College of Arts, Sciences, and Business</a:t>
            </a:r>
          </a:p>
        </p:txBody>
      </p:sp>
    </p:spTree>
    <p:extLst>
      <p:ext uri="{BB962C8B-B14F-4D97-AF65-F5344CB8AC3E}">
        <p14:creationId xmlns:p14="http://schemas.microsoft.com/office/powerpoint/2010/main" val="1086778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30878" y="821267"/>
            <a:ext cx="8951573" cy="6015114"/>
          </a:xfrm>
        </p:spPr>
        <p:txBody>
          <a:bodyPr/>
          <a:lstStyle/>
          <a:p>
            <a:r>
              <a:rPr lang="en-US" sz="2000" b="1" dirty="0" smtClean="0">
                <a:solidFill>
                  <a:srgbClr val="005F83"/>
                </a:solidFill>
                <a:latin typeface="Orgon Slab" panose="02000503000000020004" pitchFamily="50" charset="0"/>
              </a:rPr>
              <a:t>New Department Chairs</a:t>
            </a:r>
          </a:p>
          <a:p>
            <a:pPr lvl="1"/>
            <a:r>
              <a:rPr lang="en-US" sz="1600" b="1" dirty="0" smtClean="0">
                <a:solidFill>
                  <a:srgbClr val="005F83"/>
                </a:solidFill>
                <a:latin typeface="Orgon Slab" panose="02000503000000020004" pitchFamily="50" charset="0"/>
              </a:rPr>
              <a:t>Rainer Glaser</a:t>
            </a:r>
            <a:r>
              <a:rPr lang="en-US" sz="1600" dirty="0" smtClean="0">
                <a:solidFill>
                  <a:srgbClr val="005F83"/>
                </a:solidFill>
                <a:latin typeface="Orgon Slab" panose="02000503000000020004" pitchFamily="50" charset="0"/>
              </a:rPr>
              <a:t>, Chemistry</a:t>
            </a:r>
          </a:p>
          <a:p>
            <a:pPr lvl="1"/>
            <a:r>
              <a:rPr lang="en-US" sz="1600" b="1" dirty="0" smtClean="0">
                <a:solidFill>
                  <a:srgbClr val="005F83"/>
                </a:solidFill>
                <a:latin typeface="Orgon Slab" panose="02000503000000020004" pitchFamily="50" charset="0"/>
              </a:rPr>
              <a:t>Thomas Vojta</a:t>
            </a:r>
            <a:r>
              <a:rPr lang="en-US" sz="1600" dirty="0" smtClean="0">
                <a:solidFill>
                  <a:srgbClr val="005F83"/>
                </a:solidFill>
                <a:latin typeface="Orgon Slab" panose="02000503000000020004" pitchFamily="50" charset="0"/>
              </a:rPr>
              <a:t>, Physics</a:t>
            </a:r>
          </a:p>
          <a:p>
            <a:pPr lvl="1"/>
            <a:r>
              <a:rPr lang="en-US" sz="1600" b="1" dirty="0" smtClean="0">
                <a:solidFill>
                  <a:srgbClr val="005F83"/>
                </a:solidFill>
                <a:latin typeface="Orgon Slab" panose="02000503000000020004" pitchFamily="50" charset="0"/>
              </a:rPr>
              <a:t>Kelly Carter </a:t>
            </a:r>
            <a:r>
              <a:rPr lang="en-US" sz="1600" dirty="0" smtClean="0">
                <a:solidFill>
                  <a:srgbClr val="005F83"/>
                </a:solidFill>
                <a:latin typeface="Orgon Slab" panose="02000503000000020004" pitchFamily="50" charset="0"/>
              </a:rPr>
              <a:t>(Interim), Teacher Education and Certification</a:t>
            </a:r>
          </a:p>
          <a:p>
            <a:endParaRPr lang="en-US" sz="1000" dirty="0">
              <a:solidFill>
                <a:srgbClr val="005F83"/>
              </a:solidFill>
              <a:latin typeface="Orgon Slab" panose="02000503000000020004" pitchFamily="50" charset="0"/>
            </a:endParaRPr>
          </a:p>
          <a:p>
            <a:r>
              <a:rPr lang="en-US" sz="2000" b="1" dirty="0" smtClean="0">
                <a:solidFill>
                  <a:srgbClr val="005F83"/>
                </a:solidFill>
                <a:latin typeface="Orgon Slab" panose="02000503000000020004" pitchFamily="50" charset="0"/>
              </a:rPr>
              <a:t>New Associate Dean for Research and External Relations</a:t>
            </a:r>
          </a:p>
          <a:p>
            <a:pPr lvl="1"/>
            <a:r>
              <a:rPr lang="en-US" sz="1600" b="1" dirty="0" smtClean="0">
                <a:solidFill>
                  <a:srgbClr val="005F83"/>
                </a:solidFill>
                <a:latin typeface="Orgon Slab" panose="02000503000000020004" pitchFamily="50" charset="0"/>
              </a:rPr>
              <a:t>Melanie Mormile</a:t>
            </a:r>
          </a:p>
          <a:p>
            <a:pPr lvl="1"/>
            <a:endParaRPr lang="en-US" sz="1000" b="1" dirty="0" smtClean="0">
              <a:solidFill>
                <a:srgbClr val="005F83"/>
              </a:solidFill>
              <a:latin typeface="Orgon Slab" panose="02000503000000020004" pitchFamily="50" charset="0"/>
            </a:endParaRPr>
          </a:p>
          <a:p>
            <a:r>
              <a:rPr lang="en-US" sz="2000" b="1" dirty="0" smtClean="0">
                <a:solidFill>
                  <a:srgbClr val="005F83"/>
                </a:solidFill>
                <a:latin typeface="Orgon Slab" panose="02000503000000020004" pitchFamily="50" charset="0"/>
              </a:rPr>
              <a:t>Yinfa Ma (Chemistry) </a:t>
            </a:r>
            <a:r>
              <a:rPr lang="en-US" sz="2000" dirty="0" smtClean="0">
                <a:solidFill>
                  <a:srgbClr val="005F83"/>
                </a:solidFill>
                <a:latin typeface="Orgon Slab" panose="02000503000000020004" pitchFamily="50" charset="0"/>
              </a:rPr>
              <a:t>was selected a 2017 American Chemistry Society Fellow</a:t>
            </a:r>
          </a:p>
          <a:p>
            <a:endParaRPr lang="en-US" sz="1000" dirty="0">
              <a:solidFill>
                <a:srgbClr val="005F83"/>
              </a:solidFill>
              <a:latin typeface="Orgon Slab" panose="02000503000000020004" pitchFamily="50" charset="0"/>
            </a:endParaRPr>
          </a:p>
          <a:p>
            <a:r>
              <a:rPr lang="en-US" sz="2000" b="1" dirty="0" smtClean="0">
                <a:solidFill>
                  <a:srgbClr val="005F83"/>
                </a:solidFill>
                <a:latin typeface="Orgon Slab" panose="02000503000000020004" pitchFamily="50" charset="0"/>
              </a:rPr>
              <a:t>Jay Switzer (Chemistry) </a:t>
            </a:r>
            <a:r>
              <a:rPr lang="en-US" sz="2000" dirty="0" smtClean="0">
                <a:solidFill>
                  <a:srgbClr val="005F83"/>
                </a:solidFill>
                <a:latin typeface="Orgon Slab" panose="02000503000000020004" pitchFamily="50" charset="0"/>
              </a:rPr>
              <a:t>was selected Fellow of the Electrochemical Society, class of 2018.</a:t>
            </a:r>
          </a:p>
          <a:p>
            <a:endParaRPr lang="en-US" sz="1000" b="1" dirty="0" smtClean="0">
              <a:solidFill>
                <a:srgbClr val="005F83"/>
              </a:solidFill>
              <a:latin typeface="Orgon Slab" panose="02000503000000020004" pitchFamily="50" charset="0"/>
            </a:endParaRPr>
          </a:p>
          <a:p>
            <a:r>
              <a:rPr lang="en-US" sz="2000" b="1" dirty="0" smtClean="0">
                <a:solidFill>
                  <a:srgbClr val="005F83"/>
                </a:solidFill>
                <a:latin typeface="Orgon Slab" panose="02000503000000020004" pitchFamily="50" charset="0"/>
              </a:rPr>
              <a:t>John McManus (History and Political Science) </a:t>
            </a:r>
            <a:r>
              <a:rPr lang="en-US" sz="2000" dirty="0" smtClean="0">
                <a:solidFill>
                  <a:srgbClr val="005F83"/>
                </a:solidFill>
                <a:latin typeface="Orgon Slab" panose="02000503000000020004" pitchFamily="50" charset="0"/>
              </a:rPr>
              <a:t>was appointed a visiting professorship to the US Naval Academy where he will serve as the Dr. Leo A. Shifrin chair </a:t>
            </a:r>
          </a:p>
          <a:p>
            <a:endParaRPr lang="en-US" sz="1000" dirty="0">
              <a:solidFill>
                <a:srgbClr val="005F83"/>
              </a:solidFill>
              <a:latin typeface="Orgon Slab" panose="02000503000000020004" pitchFamily="50" charset="0"/>
            </a:endParaRPr>
          </a:p>
          <a:p>
            <a:r>
              <a:rPr lang="en-US" sz="2000" b="1" dirty="0" smtClean="0">
                <a:solidFill>
                  <a:srgbClr val="005F83"/>
                </a:solidFill>
                <a:latin typeface="Orgon Slab" panose="02000503000000020004" pitchFamily="50" charset="0"/>
              </a:rPr>
              <a:t>Owen Smith (Physics 2017 graduate) </a:t>
            </a:r>
            <a:r>
              <a:rPr lang="en-US" sz="2000" dirty="0" smtClean="0">
                <a:solidFill>
                  <a:srgbClr val="005F83"/>
                </a:solidFill>
                <a:latin typeface="Orgon Slab" panose="02000503000000020004" pitchFamily="50" charset="0"/>
              </a:rPr>
              <a:t>received a Fulbright</a:t>
            </a:r>
            <a:br>
              <a:rPr lang="en-US" sz="2000" dirty="0" smtClean="0">
                <a:solidFill>
                  <a:srgbClr val="005F83"/>
                </a:solidFill>
                <a:latin typeface="Orgon Slab" panose="02000503000000020004" pitchFamily="50" charset="0"/>
              </a:rPr>
            </a:br>
            <a:r>
              <a:rPr lang="en-US" sz="2000" dirty="0" smtClean="0">
                <a:solidFill>
                  <a:srgbClr val="005F83"/>
                </a:solidFill>
                <a:latin typeface="Orgon Slab" panose="02000503000000020004" pitchFamily="50" charset="0"/>
              </a:rPr>
              <a:t>scholarship to study in Russia (September 2018 to June 2019)</a:t>
            </a:r>
          </a:p>
          <a:p>
            <a:endParaRPr lang="en-US" dirty="0">
              <a:solidFill>
                <a:srgbClr val="005F83"/>
              </a:solidFill>
              <a:latin typeface="Orgon Slab" panose="02000503000000020004" pitchFamily="50" charset="0"/>
            </a:endParaRPr>
          </a:p>
          <a:p>
            <a:endParaRPr lang="en-US" dirty="0">
              <a:solidFill>
                <a:srgbClr val="005F83"/>
              </a:solidFill>
              <a:latin typeface="Orgon Slab" panose="02000503000000020004" pitchFamily="50" charset="0"/>
            </a:endParaRPr>
          </a:p>
          <a:p>
            <a:endParaRPr lang="en-US" sz="2200" dirty="0" smtClean="0">
              <a:solidFill>
                <a:srgbClr val="005F83"/>
              </a:solidFill>
              <a:latin typeface="Orgon Slab" panose="02000503000000020004" pitchFamily="50" charset="0"/>
            </a:endParaRPr>
          </a:p>
          <a:p>
            <a:endParaRPr lang="en-US" sz="1500" dirty="0" smtClean="0">
              <a:solidFill>
                <a:srgbClr val="005F83"/>
              </a:solidFill>
              <a:latin typeface="Orgon Slab" panose="02000503000000020004" pitchFamily="50" charset="0"/>
            </a:endParaRPr>
          </a:p>
          <a:p>
            <a:endParaRPr lang="en-US" sz="2000" dirty="0" smtClean="0">
              <a:solidFill>
                <a:srgbClr val="005F83"/>
              </a:solidFill>
              <a:latin typeface="Orgon Slab" panose="02000503000000020004" pitchFamily="50" charset="0"/>
            </a:endParaRPr>
          </a:p>
          <a:p>
            <a:endParaRPr lang="en-US" sz="2300" dirty="0">
              <a:solidFill>
                <a:srgbClr val="005F83"/>
              </a:solidFill>
              <a:latin typeface="Orgon Slab" panose="02000503000000020004" pitchFamily="50" charset="0"/>
            </a:endParaRPr>
          </a:p>
        </p:txBody>
      </p:sp>
      <p:sp>
        <p:nvSpPr>
          <p:cNvPr id="3" name="Text Placeholder 2"/>
          <p:cNvSpPr>
            <a:spLocks noGrp="1"/>
          </p:cNvSpPr>
          <p:nvPr>
            <p:ph type="body" sz="quarter" idx="12"/>
          </p:nvPr>
        </p:nvSpPr>
        <p:spPr>
          <a:xfrm>
            <a:off x="414853" y="294386"/>
            <a:ext cx="8311135" cy="601907"/>
          </a:xfrm>
        </p:spPr>
        <p:txBody>
          <a:bodyPr>
            <a:normAutofit/>
          </a:bodyPr>
          <a:lstStyle/>
          <a:p>
            <a:pPr algn="ctr"/>
            <a:r>
              <a:rPr lang="en-US" sz="3500" dirty="0"/>
              <a:t>College of Arts, Sciences, and Business</a:t>
            </a:r>
          </a:p>
        </p:txBody>
      </p:sp>
    </p:spTree>
    <p:extLst>
      <p:ext uri="{BB962C8B-B14F-4D97-AF65-F5344CB8AC3E}">
        <p14:creationId xmlns:p14="http://schemas.microsoft.com/office/powerpoint/2010/main" val="211131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ntro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260</TotalTime>
  <Words>1305</Words>
  <Application>Microsoft Office PowerPoint</Application>
  <PresentationFormat>On-screen Show (4:3)</PresentationFormat>
  <Paragraphs>188</Paragraphs>
  <Slides>15</Slides>
  <Notes>0</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15</vt:i4>
      </vt:variant>
    </vt:vector>
  </HeadingPairs>
  <TitlesOfParts>
    <vt:vector size="31" baseType="lpstr">
      <vt:lpstr>Arial</vt:lpstr>
      <vt:lpstr>Calibri</vt:lpstr>
      <vt:lpstr>Courier New</vt:lpstr>
      <vt:lpstr>Encode Sans Normal Black</vt:lpstr>
      <vt:lpstr>Lucida Grande</vt:lpstr>
      <vt:lpstr>Orgon Slab</vt:lpstr>
      <vt:lpstr>Orgon Slab ExtraLight</vt:lpstr>
      <vt:lpstr>Orgon Slab Light</vt:lpstr>
      <vt:lpstr>Orgon Slab Medium</vt:lpstr>
      <vt:lpstr>Tungsten-Semibold</vt:lpstr>
      <vt:lpstr>Wingdings</vt:lpstr>
      <vt:lpstr>Wingdings 3</vt:lpstr>
      <vt:lpstr>1_Custom Design</vt:lpstr>
      <vt:lpstr>2_Custom Design</vt:lpstr>
      <vt:lpstr>3_Custom Design</vt:lpstr>
      <vt:lpstr>Intro Page</vt:lpstr>
      <vt:lpstr>PowerPoint Presentation</vt:lpstr>
      <vt:lpstr>PowerPoint Presentation</vt:lpstr>
      <vt:lpstr>PowerPoint Presentation</vt:lpstr>
      <vt:lpstr>PowerPoint Presentation</vt:lpstr>
      <vt:lpstr>Division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Palmer, Barbara J.</cp:lastModifiedBy>
  <cp:revision>29</cp:revision>
  <cp:lastPrinted>2018-06-14T16:39:34Z</cp:lastPrinted>
  <dcterms:created xsi:type="dcterms:W3CDTF">2014-10-14T00:51:43Z</dcterms:created>
  <dcterms:modified xsi:type="dcterms:W3CDTF">2018-06-14T16:40:00Z</dcterms:modified>
</cp:coreProperties>
</file>